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61" r:id="rId4"/>
    <p:sldId id="257" r:id="rId5"/>
    <p:sldId id="271" r:id="rId6"/>
    <p:sldId id="272" r:id="rId7"/>
    <p:sldId id="286" r:id="rId8"/>
    <p:sldId id="262" r:id="rId9"/>
    <p:sldId id="284" r:id="rId10"/>
    <p:sldId id="305" r:id="rId11"/>
    <p:sldId id="307" r:id="rId12"/>
    <p:sldId id="302" r:id="rId13"/>
    <p:sldId id="306" r:id="rId14"/>
    <p:sldId id="298" r:id="rId15"/>
    <p:sldId id="304" r:id="rId16"/>
    <p:sldId id="308" r:id="rId17"/>
    <p:sldId id="303" r:id="rId18"/>
    <p:sldId id="309" r:id="rId19"/>
    <p:sldId id="293" r:id="rId20"/>
    <p:sldId id="289" r:id="rId21"/>
    <p:sldId id="285" r:id="rId22"/>
    <p:sldId id="296" r:id="rId23"/>
    <p:sldId id="280" r:id="rId24"/>
    <p:sldId id="287" r:id="rId25"/>
    <p:sldId id="295" r:id="rId26"/>
    <p:sldId id="291" r:id="rId27"/>
    <p:sldId id="294" r:id="rId28"/>
    <p:sldId id="281" r:id="rId29"/>
    <p:sldId id="310" r:id="rId30"/>
    <p:sldId id="314" r:id="rId31"/>
    <p:sldId id="313" r:id="rId32"/>
    <p:sldId id="317" r:id="rId33"/>
    <p:sldId id="318" r:id="rId34"/>
    <p:sldId id="319" r:id="rId35"/>
    <p:sldId id="320" r:id="rId36"/>
    <p:sldId id="321" r:id="rId37"/>
    <p:sldId id="322" r:id="rId38"/>
    <p:sldId id="324" r:id="rId39"/>
    <p:sldId id="323" r:id="rId40"/>
    <p:sldId id="325" r:id="rId41"/>
    <p:sldId id="326" r:id="rId42"/>
    <p:sldId id="327" r:id="rId43"/>
    <p:sldId id="328" r:id="rId44"/>
    <p:sldId id="329" r:id="rId45"/>
    <p:sldId id="330" r:id="rId46"/>
    <p:sldId id="266" r:id="rId47"/>
    <p:sldId id="331" r:id="rId48"/>
    <p:sldId id="332" r:id="rId49"/>
    <p:sldId id="333" r:id="rId50"/>
    <p:sldId id="334" r:id="rId51"/>
    <p:sldId id="335" r:id="rId52"/>
    <p:sldId id="259" r:id="rId53"/>
    <p:sldId id="260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658341"/>
    <a:srgbClr val="7FA45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89" autoAdjust="0"/>
    <p:restoredTop sz="94660"/>
  </p:normalViewPr>
  <p:slideViewPr>
    <p:cSldViewPr>
      <p:cViewPr>
        <p:scale>
          <a:sx n="78" d="100"/>
          <a:sy n="78" d="100"/>
        </p:scale>
        <p:origin x="-144" y="-6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C54AD-34C7-440F-A25F-C54BAA18E713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84009-18B8-44E2-9325-89EEF77A74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저장소에 파일을 새로 추가하거나 변경하면 </a:t>
            </a:r>
            <a:r>
              <a:rPr lang="en-US" altLang="ko-KR" dirty="0" smtClean="0"/>
              <a:t>Working Directory</a:t>
            </a:r>
            <a:r>
              <a:rPr lang="ko-KR" altLang="en-US" dirty="0" smtClean="0"/>
              <a:t>가 변경되었음을 감지 이 때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status</a:t>
            </a:r>
            <a:r>
              <a:rPr lang="ko-KR" altLang="en-US" dirty="0" smtClean="0"/>
              <a:t>를 확인해보면 빨간색으로 변경사항이 있다고 알림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Working Directory</a:t>
            </a:r>
            <a:r>
              <a:rPr lang="ko-KR" altLang="en-US" dirty="0" smtClean="0"/>
              <a:t>에 변경사항을 알리면 </a:t>
            </a:r>
            <a:r>
              <a:rPr lang="en-US" altLang="ko-KR" dirty="0" smtClean="0"/>
              <a:t>Stage area</a:t>
            </a:r>
            <a:r>
              <a:rPr lang="ko-KR" altLang="en-US" dirty="0" smtClean="0"/>
              <a:t>에 등록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status</a:t>
            </a:r>
            <a:r>
              <a:rPr lang="ko-KR" altLang="en-US" dirty="0" smtClean="0"/>
              <a:t>를 입력하면 초록색으로 변경사항을 알림</a:t>
            </a:r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을 이용 시 </a:t>
            </a:r>
            <a:r>
              <a:rPr lang="en-US" altLang="ko-KR" dirty="0" smtClean="0"/>
              <a:t>Stage area</a:t>
            </a:r>
            <a:r>
              <a:rPr lang="ko-KR" altLang="en-US" dirty="0" smtClean="0"/>
              <a:t>의 변경 값들만 저장소에 올림</a:t>
            </a:r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commit -a </a:t>
            </a:r>
            <a:r>
              <a:rPr lang="ko-KR" altLang="en-US" dirty="0" smtClean="0"/>
              <a:t>명령어를 이용 시 </a:t>
            </a:r>
            <a:r>
              <a:rPr lang="en-US" altLang="ko-KR" dirty="0" smtClean="0"/>
              <a:t>Working Directory</a:t>
            </a:r>
            <a:r>
              <a:rPr lang="ko-KR" altLang="en-US" dirty="0" smtClean="0"/>
              <a:t>의 변경 사항 전부를 저장소에 올림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Staging </a:t>
            </a:r>
            <a:r>
              <a:rPr lang="ko-KR" altLang="en-US" dirty="0" smtClean="0"/>
              <a:t>영역은 변경사항을 저장하기 전 마지막 다듬는 작업을 가능하게 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add -</a:t>
            </a:r>
            <a:r>
              <a:rPr lang="en-US" altLang="ko-KR" dirty="0" err="1" smtClean="0"/>
              <a:t>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입력하면 대화형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가 가능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작업트리의</a:t>
            </a:r>
            <a:r>
              <a:rPr lang="ko-KR" altLang="en-US" dirty="0" smtClean="0"/>
              <a:t> 변경사항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스테이징돼서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커밋하련느</a:t>
            </a:r>
            <a:r>
              <a:rPr lang="ko-KR" altLang="en-US" dirty="0" smtClean="0"/>
              <a:t> 변경사항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저장소간의 차이점을 보여줄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err="1" smtClean="0"/>
              <a:t>매개변수없이</a:t>
            </a:r>
            <a:r>
              <a:rPr lang="ko-KR" altLang="en-US" dirty="0" smtClean="0"/>
              <a:t> 실행하면 </a:t>
            </a:r>
            <a:r>
              <a:rPr lang="ko-KR" altLang="en-US" dirty="0" err="1" smtClean="0"/>
              <a:t>스테이징되지</a:t>
            </a:r>
            <a:r>
              <a:rPr lang="ko-KR" altLang="en-US" dirty="0" smtClean="0"/>
              <a:t> 않은 </a:t>
            </a:r>
            <a:r>
              <a:rPr lang="ko-KR" altLang="en-US" dirty="0" err="1" smtClean="0"/>
              <a:t>작업트리와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스테이징</a:t>
            </a:r>
            <a:r>
              <a:rPr lang="ko-KR" altLang="en-US" dirty="0" smtClean="0"/>
              <a:t> 영역을 비교한다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--cached </a:t>
            </a:r>
            <a:r>
              <a:rPr lang="ko-KR" altLang="en-US" dirty="0" smtClean="0"/>
              <a:t>명령을 추가하면 </a:t>
            </a:r>
            <a:r>
              <a:rPr lang="ko-KR" altLang="en-US" dirty="0" err="1" smtClean="0"/>
              <a:t>스테이징</a:t>
            </a:r>
            <a:r>
              <a:rPr lang="ko-KR" altLang="en-US" dirty="0" smtClean="0"/>
              <a:t> 영역과 저장소의 차이점을 확인한다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err="1" smtClean="0"/>
              <a:t>작업트리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스테이징된</a:t>
            </a:r>
            <a:r>
              <a:rPr lang="ko-KR" altLang="en-US" dirty="0" smtClean="0"/>
              <a:t> 변경사항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저장소의 모든 차이점을 비교하고 싶다면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를 추가</a:t>
            </a:r>
          </a:p>
          <a:p>
            <a:r>
              <a:rPr lang="ko-KR" altLang="en-US" dirty="0" smtClean="0"/>
              <a:t>해당 </a:t>
            </a:r>
            <a:r>
              <a:rPr lang="ko-KR" altLang="en-US" dirty="0" err="1" smtClean="0"/>
              <a:t>커밋과의</a:t>
            </a:r>
            <a:r>
              <a:rPr lang="ko-KR" altLang="en-US" dirty="0" smtClean="0"/>
              <a:t> 차이점을 보고 싶다면 </a:t>
            </a:r>
            <a:r>
              <a:rPr lang="ko-KR" altLang="en-US" dirty="0" err="1" smtClean="0"/>
              <a:t>커밋명을</a:t>
            </a:r>
            <a:r>
              <a:rPr lang="ko-KR" altLang="en-US" dirty="0" smtClean="0"/>
              <a:t> 쓴다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--stat</a:t>
            </a:r>
            <a:r>
              <a:rPr lang="ko-KR" altLang="en-US" dirty="0" smtClean="0"/>
              <a:t>를 이용하면 통계를 보여줌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째 인자를 주지 않는다면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와 비교한다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blame</a:t>
            </a:r>
            <a:r>
              <a:rPr lang="ko-KR" altLang="en-US" dirty="0" smtClean="0"/>
              <a:t>을 이용하면 누가 커밋한것인지 알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괄호안의</a:t>
            </a:r>
            <a:r>
              <a:rPr lang="ko-KR" altLang="en-US" dirty="0" smtClean="0"/>
              <a:t> 내용을 채워 넣으면 특정 라인만 확인할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이외에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log </a:t>
            </a:r>
            <a:r>
              <a:rPr lang="ko-KR" altLang="en-US" dirty="0" smtClean="0"/>
              <a:t>사용법</a:t>
            </a:r>
            <a:r>
              <a:rPr lang="en-US" altLang="ko-KR" dirty="0" smtClean="0"/>
              <a:t>....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작업트리의</a:t>
            </a:r>
            <a:r>
              <a:rPr lang="ko-KR" altLang="en-US" dirty="0" smtClean="0"/>
              <a:t> 변경사항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스테이징돼서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커밋하련느</a:t>
            </a:r>
            <a:r>
              <a:rPr lang="ko-KR" altLang="en-US" dirty="0" smtClean="0"/>
              <a:t> 변경사항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저장소간의 차이점을 보여줄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err="1" smtClean="0"/>
              <a:t>매개변수없이</a:t>
            </a:r>
            <a:r>
              <a:rPr lang="ko-KR" altLang="en-US" dirty="0" smtClean="0"/>
              <a:t> 실행하면 </a:t>
            </a:r>
            <a:r>
              <a:rPr lang="ko-KR" altLang="en-US" dirty="0" err="1" smtClean="0"/>
              <a:t>스테이징되지</a:t>
            </a:r>
            <a:r>
              <a:rPr lang="ko-KR" altLang="en-US" dirty="0" smtClean="0"/>
              <a:t> 않은 </a:t>
            </a:r>
            <a:r>
              <a:rPr lang="ko-KR" altLang="en-US" dirty="0" err="1" smtClean="0"/>
              <a:t>작업트리와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스테이징</a:t>
            </a:r>
            <a:r>
              <a:rPr lang="ko-KR" altLang="en-US" dirty="0" smtClean="0"/>
              <a:t> 영역을 비교한다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--cached </a:t>
            </a:r>
            <a:r>
              <a:rPr lang="ko-KR" altLang="en-US" dirty="0" smtClean="0"/>
              <a:t>명령을 추가하면 </a:t>
            </a:r>
            <a:r>
              <a:rPr lang="ko-KR" altLang="en-US" dirty="0" err="1" smtClean="0"/>
              <a:t>스테이징</a:t>
            </a:r>
            <a:r>
              <a:rPr lang="ko-KR" altLang="en-US" dirty="0" smtClean="0"/>
              <a:t> 영역과 저장소의 차이점을 확인한다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err="1" smtClean="0"/>
              <a:t>작업트리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스테이징된</a:t>
            </a:r>
            <a:r>
              <a:rPr lang="ko-KR" altLang="en-US" dirty="0" smtClean="0"/>
              <a:t> 변경사항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저장소의 모든 차이점을 비교하고 싶다면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를 추가</a:t>
            </a:r>
          </a:p>
          <a:p>
            <a:r>
              <a:rPr lang="ko-KR" altLang="en-US" dirty="0" smtClean="0"/>
              <a:t>해당 </a:t>
            </a:r>
            <a:r>
              <a:rPr lang="ko-KR" altLang="en-US" dirty="0" err="1" smtClean="0"/>
              <a:t>커밋과의</a:t>
            </a:r>
            <a:r>
              <a:rPr lang="ko-KR" altLang="en-US" dirty="0" smtClean="0"/>
              <a:t> 차이점을 보고 싶다면 </a:t>
            </a:r>
            <a:r>
              <a:rPr lang="ko-KR" altLang="en-US" dirty="0" err="1" smtClean="0"/>
              <a:t>커밋명을</a:t>
            </a:r>
            <a:r>
              <a:rPr lang="ko-KR" altLang="en-US" dirty="0" smtClean="0"/>
              <a:t> 쓴다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--stat</a:t>
            </a:r>
            <a:r>
              <a:rPr lang="ko-KR" altLang="en-US" dirty="0" smtClean="0"/>
              <a:t>를 이용하면 통계를 보여줌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째 인자를 주지 않는다면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와 비교한다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blame</a:t>
            </a:r>
            <a:r>
              <a:rPr lang="ko-KR" altLang="en-US" dirty="0" smtClean="0"/>
              <a:t>을 이용하면 누가 커밋한것인지 알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괄호안의</a:t>
            </a:r>
            <a:r>
              <a:rPr lang="ko-KR" altLang="en-US" dirty="0" smtClean="0"/>
              <a:t> 내용을 채워 넣으면 특정 라인만 확인할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이외에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log </a:t>
            </a:r>
            <a:r>
              <a:rPr lang="ko-KR" altLang="en-US" dirty="0" smtClean="0"/>
              <a:t>사용법</a:t>
            </a:r>
            <a:r>
              <a:rPr lang="en-US" altLang="ko-KR" dirty="0" smtClean="0"/>
              <a:t>....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ORIGINAL_BRANCH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NEW_BRANCH</a:t>
            </a:r>
            <a:r>
              <a:rPr lang="ko-KR" altLang="en-US" dirty="0" smtClean="0"/>
              <a:t>를 생성</a:t>
            </a:r>
          </a:p>
          <a:p>
            <a:r>
              <a:rPr lang="en-US" altLang="ko-KR" dirty="0" smtClean="0"/>
              <a:t>CVS</a:t>
            </a:r>
            <a:r>
              <a:rPr lang="ko-KR" altLang="en-US" dirty="0" smtClean="0"/>
              <a:t>나 서브버전에서는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와 같은 역할을 트렁크라고 부른다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기본적으로 릴리스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생성할 때는 앞에 </a:t>
            </a:r>
            <a:r>
              <a:rPr lang="en-US" altLang="ko-KR" dirty="0" smtClean="0"/>
              <a:t>RB_</a:t>
            </a:r>
            <a:r>
              <a:rPr lang="ko-KR" altLang="en-US" dirty="0" smtClean="0"/>
              <a:t>를 붙여준다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checkout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브랜치나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옮겨갈 수 있음</a:t>
            </a:r>
          </a:p>
          <a:p>
            <a:r>
              <a:rPr lang="en-US" altLang="ko-KR" dirty="0" smtClean="0"/>
              <a:t>Tag</a:t>
            </a:r>
            <a:r>
              <a:rPr lang="ko-KR" altLang="en-US" dirty="0" smtClean="0"/>
              <a:t>를 붙일 시 해당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는 수정할 수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생성은 가능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Msysgit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에뮬레이션 대신 윈도 </a:t>
            </a:r>
            <a:r>
              <a:rPr lang="ko-KR" altLang="en-US" dirty="0" err="1" smtClean="0"/>
              <a:t>아키텍쳐를</a:t>
            </a:r>
            <a:r>
              <a:rPr lang="ko-KR" altLang="en-US" dirty="0" smtClean="0"/>
              <a:t> 이용해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를 윈도에서 이용할 수 있도록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에서 파생된 설치 패키지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on </a:t>
            </a:r>
            <a:r>
              <a:rPr lang="en-US" altLang="ko-KR" dirty="0" err="1" smtClean="0"/>
              <a:t>Msys</a:t>
            </a:r>
            <a:r>
              <a:rPr lang="ko-KR" altLang="en-US" dirty="0" smtClean="0"/>
              <a:t>라는 구글 코드에서 시작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err="1" smtClean="0"/>
              <a:t>Cygwin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바이너리 패키지의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 을 설치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Linux : </a:t>
            </a:r>
            <a:r>
              <a:rPr lang="ko-KR" altLang="en-US" dirty="0" smtClean="0"/>
              <a:t>소스파일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배포본</a:t>
            </a:r>
            <a:r>
              <a:rPr lang="ko-KR" altLang="en-US" dirty="0" smtClean="0"/>
              <a:t> 설치</a:t>
            </a:r>
          </a:p>
          <a:p>
            <a:endParaRPr lang="ko-KR" altLang="en-US" dirty="0" smtClean="0"/>
          </a:p>
          <a:p>
            <a:r>
              <a:rPr lang="en-US" altLang="ko-KR" dirty="0" err="1" smtClean="0"/>
              <a:t>MacIntosh</a:t>
            </a:r>
            <a:r>
              <a:rPr lang="ko-KR" altLang="en-US" dirty="0" smtClean="0"/>
              <a:t> </a:t>
            </a:r>
            <a:r>
              <a:rPr lang="en-US" altLang="ko-KR" dirty="0" smtClean="0"/>
              <a:t>: GUI</a:t>
            </a:r>
            <a:r>
              <a:rPr lang="ko-KR" altLang="en-US" dirty="0" smtClean="0"/>
              <a:t>방식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MacPorts</a:t>
            </a:r>
            <a:r>
              <a:rPr lang="ko-KR" altLang="en-US" dirty="0" smtClean="0"/>
              <a:t>이용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Git</a:t>
            </a:r>
            <a:r>
              <a:rPr lang="ko-KR" altLang="en-US" dirty="0" smtClean="0"/>
              <a:t>를 이용하려면 </a:t>
            </a:r>
            <a:r>
              <a:rPr lang="ko-KR" altLang="en-US" dirty="0" err="1" smtClean="0"/>
              <a:t>몇가지</a:t>
            </a:r>
            <a:r>
              <a:rPr lang="ko-KR" altLang="en-US" dirty="0" smtClean="0"/>
              <a:t> 정보가 필요</a:t>
            </a:r>
          </a:p>
          <a:p>
            <a:r>
              <a:rPr lang="ko-KR" altLang="en-US" dirty="0" smtClean="0"/>
              <a:t>분산 </a:t>
            </a:r>
            <a:r>
              <a:rPr lang="ko-KR" altLang="en-US" dirty="0" err="1" smtClean="0"/>
              <a:t>환경이란느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특성때문에</a:t>
            </a:r>
            <a:r>
              <a:rPr lang="ko-KR" altLang="en-US" dirty="0" smtClean="0"/>
              <a:t> 사용자 이름과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주소를 제공하는 중앙 저장소가 없으므로 </a:t>
            </a:r>
            <a:r>
              <a:rPr lang="en-US" altLang="ko-KR" dirty="0" err="1" smtClean="0"/>
              <a:t>config</a:t>
            </a:r>
            <a:r>
              <a:rPr lang="ko-KR" altLang="en-US" dirty="0" smtClean="0"/>
              <a:t>명령을 통해 이름과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주소를 설정한다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err="1" smtClean="0"/>
              <a:t>전역값으로</a:t>
            </a:r>
            <a:r>
              <a:rPr lang="ko-KR" altLang="en-US" dirty="0" smtClean="0"/>
              <a:t> 설정하려면 </a:t>
            </a:r>
            <a:r>
              <a:rPr lang="en-US" altLang="ko-KR" dirty="0" smtClean="0"/>
              <a:t>–global </a:t>
            </a:r>
            <a:r>
              <a:rPr lang="ko-KR" altLang="en-US" dirty="0" smtClean="0"/>
              <a:t>옵션을 이용한다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이외에도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옵션 등 </a:t>
            </a:r>
            <a:r>
              <a:rPr lang="en-US" altLang="ko-KR" dirty="0" smtClean="0"/>
              <a:t>130</a:t>
            </a:r>
            <a:r>
              <a:rPr lang="ko-KR" altLang="en-US" dirty="0" smtClean="0"/>
              <a:t>개 이상의 값들을 설정할 수 있으나 기본적인 옵션은 위 </a:t>
            </a:r>
            <a:r>
              <a:rPr lang="ko-KR" altLang="en-US" dirty="0" err="1" smtClean="0"/>
              <a:t>두가지면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지역 저장소를 만들 원하는 폴더에 간 후</a:t>
            </a:r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init </a:t>
            </a:r>
            <a:r>
              <a:rPr lang="ko-KR" altLang="en-US" dirty="0" smtClean="0"/>
              <a:t>명령을 하면 저장소가 생성된다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초기 </a:t>
            </a:r>
            <a:r>
              <a:rPr lang="ko-KR" altLang="en-US" dirty="0" err="1" smtClean="0"/>
              <a:t>브랜치는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master branch</a:t>
            </a:r>
            <a:r>
              <a:rPr lang="ko-KR" altLang="en-US" dirty="0" smtClean="0"/>
              <a:t>이며</a:t>
            </a:r>
          </a:p>
          <a:p>
            <a:r>
              <a:rPr lang="ko-KR" altLang="en-US" dirty="0" smtClean="0"/>
              <a:t>자동으로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폴더가 생성된다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저장소에 파일을 새로 추가하거나 변경하면 </a:t>
            </a:r>
            <a:r>
              <a:rPr lang="en-US" altLang="ko-KR" dirty="0" smtClean="0"/>
              <a:t>Working Directory</a:t>
            </a:r>
            <a:r>
              <a:rPr lang="ko-KR" altLang="en-US" dirty="0" smtClean="0"/>
              <a:t>가 변경되었음을 감지 이 때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status</a:t>
            </a:r>
            <a:r>
              <a:rPr lang="ko-KR" altLang="en-US" dirty="0" smtClean="0"/>
              <a:t>를 확인해보면 빨간색으로 변경사항이 있다고 알림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Working Directory</a:t>
            </a:r>
            <a:r>
              <a:rPr lang="ko-KR" altLang="en-US" dirty="0" smtClean="0"/>
              <a:t>에 변경사항을 알리면 </a:t>
            </a:r>
            <a:r>
              <a:rPr lang="en-US" altLang="ko-KR" dirty="0" smtClean="0"/>
              <a:t>Stage area</a:t>
            </a:r>
            <a:r>
              <a:rPr lang="ko-KR" altLang="en-US" dirty="0" smtClean="0"/>
              <a:t>에 등록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status</a:t>
            </a:r>
            <a:r>
              <a:rPr lang="ko-KR" altLang="en-US" dirty="0" smtClean="0"/>
              <a:t>를 입력하면 초록색으로 변경사항을 알림</a:t>
            </a:r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을 이용 시 </a:t>
            </a:r>
            <a:r>
              <a:rPr lang="en-US" altLang="ko-KR" dirty="0" smtClean="0"/>
              <a:t>Stage area</a:t>
            </a:r>
            <a:r>
              <a:rPr lang="ko-KR" altLang="en-US" dirty="0" smtClean="0"/>
              <a:t>의 변경 값들만 저장소에 올림</a:t>
            </a:r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commit -a </a:t>
            </a:r>
            <a:r>
              <a:rPr lang="ko-KR" altLang="en-US" dirty="0" smtClean="0"/>
              <a:t>명령어를 이용 시 </a:t>
            </a:r>
            <a:r>
              <a:rPr lang="en-US" altLang="ko-KR" dirty="0" smtClean="0"/>
              <a:t>Working Directory</a:t>
            </a:r>
            <a:r>
              <a:rPr lang="ko-KR" altLang="en-US" dirty="0" smtClean="0"/>
              <a:t>의 변경 사항 전부를 저장소에 올림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Staging </a:t>
            </a:r>
            <a:r>
              <a:rPr lang="ko-KR" altLang="en-US" dirty="0" smtClean="0"/>
              <a:t>영역은 변경사항을 저장하기 전 마지막 다듬는 작업을 가능하게 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add -</a:t>
            </a:r>
            <a:r>
              <a:rPr lang="en-US" altLang="ko-KR" dirty="0" err="1" smtClean="0"/>
              <a:t>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입력하면 대화형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가 가능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4009-18B8-44E2-9325-89EEF77A747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41827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2115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5434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700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63555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2866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1684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837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0338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0811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27506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3C75F-598B-4F66-B02C-A11A4582A85F}" type="datetimeFigureOut">
              <a:rPr lang="ko-KR" altLang="en-US" smtClean="0"/>
              <a:pPr/>
              <a:t>2011-08-08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76C4F-3414-4DC1-8C07-794CD93626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1469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msys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openxmlformats.org/officeDocument/2006/relationships/hyperlink" Target="http://code.google.com/p/git-osx-installe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889" y="1537717"/>
            <a:ext cx="5040223" cy="3782566"/>
            <a:chOff x="2051720" y="1701400"/>
            <a:chExt cx="5040223" cy="378256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806" y="2348880"/>
              <a:ext cx="5016137" cy="313508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51720" y="1701400"/>
              <a:ext cx="3340979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GIT</a:t>
              </a:r>
              <a:endParaRPr lang="ko-KR" altLang="en-US" sz="13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5111" b="81481"/>
          <a:stretch/>
        </p:blipFill>
        <p:spPr>
          <a:xfrm>
            <a:off x="5295900" y="0"/>
            <a:ext cx="3848100" cy="127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815" b="81667"/>
          <a:stretch/>
        </p:blipFill>
        <p:spPr>
          <a:xfrm rot="10800000">
            <a:off x="6152" y="5600700"/>
            <a:ext cx="3873500" cy="1257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942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3200" b="1" dirty="0" smtClean="0">
                <a:solidFill>
                  <a:schemeClr val="tx1"/>
                </a:solidFill>
              </a:rPr>
              <a:t>용어정리</a:t>
            </a: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4.</a:t>
            </a:r>
            <a:r>
              <a:rPr lang="ko-KR" altLang="ko-KR" sz="2400" dirty="0" smtClean="0">
                <a:solidFill>
                  <a:schemeClr val="tx1"/>
                </a:solidFill>
              </a:rPr>
              <a:t> </a:t>
            </a:r>
            <a:r>
              <a:rPr lang="ko-KR" altLang="ko-KR" sz="2400" dirty="0" err="1" smtClean="0">
                <a:solidFill>
                  <a:schemeClr val="tx1"/>
                </a:solidFill>
              </a:rPr>
              <a:t>스테이징</a:t>
            </a:r>
            <a:r>
              <a:rPr lang="ko-KR" altLang="ko-KR" sz="2400" dirty="0" smtClean="0">
                <a:solidFill>
                  <a:schemeClr val="tx1"/>
                </a:solidFill>
              </a:rPr>
              <a:t> 영역</a:t>
            </a:r>
            <a:r>
              <a:rPr lang="en-US" altLang="ko-KR" sz="2400" dirty="0" smtClean="0">
                <a:solidFill>
                  <a:schemeClr val="tx1"/>
                </a:solidFill>
              </a:rPr>
              <a:t>(Staging area) : </a:t>
            </a:r>
            <a:r>
              <a:rPr lang="ko-KR" altLang="ko-KR" sz="2400" dirty="0" smtClean="0">
                <a:solidFill>
                  <a:schemeClr val="tx1"/>
                </a:solidFill>
              </a:rPr>
              <a:t>저장소에</a:t>
            </a:r>
            <a:r>
              <a:rPr lang="en-US" altLang="ko-KR" sz="2400" dirty="0" smtClean="0">
                <a:solidFill>
                  <a:schemeClr val="tx1"/>
                </a:solidFill>
              </a:rPr>
              <a:t> commit</a:t>
            </a:r>
            <a:r>
              <a:rPr lang="ko-KR" altLang="ko-KR" sz="2400" dirty="0" smtClean="0">
                <a:solidFill>
                  <a:schemeClr val="tx1"/>
                </a:solidFill>
              </a:rPr>
              <a:t>하기 전에</a:t>
            </a:r>
            <a:r>
              <a:rPr lang="en-US" altLang="ko-KR" sz="2400" dirty="0" smtClean="0">
                <a:solidFill>
                  <a:schemeClr val="tx1"/>
                </a:solidFill>
              </a:rPr>
              <a:t> commit</a:t>
            </a:r>
            <a:r>
              <a:rPr lang="ko-KR" altLang="ko-KR" sz="2400" dirty="0" smtClean="0">
                <a:solidFill>
                  <a:schemeClr val="tx1"/>
                </a:solidFill>
              </a:rPr>
              <a:t>을 준비하는 위치</a:t>
            </a:r>
            <a:r>
              <a:rPr lang="en-US" altLang="ko-KR" sz="2400" dirty="0" smtClean="0">
                <a:solidFill>
                  <a:schemeClr val="tx1"/>
                </a:solidFill>
              </a:rPr>
              <a:t>. index</a:t>
            </a:r>
            <a:r>
              <a:rPr lang="ko-KR" altLang="ko-KR" sz="2400" dirty="0" smtClean="0">
                <a:solidFill>
                  <a:schemeClr val="tx1"/>
                </a:solidFill>
              </a:rPr>
              <a:t>라고도 </a:t>
            </a:r>
            <a:r>
              <a:rPr lang="ko-KR" altLang="en-US" sz="2400" dirty="0" smtClean="0">
                <a:solidFill>
                  <a:schemeClr val="tx1"/>
                </a:solidFill>
              </a:rPr>
              <a:t>함</a:t>
            </a:r>
            <a:r>
              <a:rPr lang="en-US" altLang="ko-KR" sz="2400" dirty="0" smtClean="0">
                <a:solidFill>
                  <a:schemeClr val="tx1"/>
                </a:solidFill>
              </a:rPr>
              <a:t>. </a:t>
            </a:r>
            <a:r>
              <a:rPr lang="ko-KR" altLang="ko-KR" sz="2400" dirty="0" smtClean="0">
                <a:solidFill>
                  <a:schemeClr val="tx1"/>
                </a:solidFill>
              </a:rPr>
              <a:t>변경사항을 추가하기 위해서는</a:t>
            </a: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400" dirty="0" smtClean="0">
                <a:solidFill>
                  <a:schemeClr val="tx1"/>
                </a:solidFill>
              </a:rPr>
              <a:t> add </a:t>
            </a:r>
            <a:r>
              <a:rPr lang="ko-KR" altLang="ko-KR" sz="2400" dirty="0" smtClean="0">
                <a:solidFill>
                  <a:schemeClr val="tx1"/>
                </a:solidFill>
              </a:rPr>
              <a:t>사용</a:t>
            </a:r>
            <a:r>
              <a:rPr lang="en-US" altLang="ko-KR" sz="2400" dirty="0" smtClean="0">
                <a:solidFill>
                  <a:schemeClr val="tx1"/>
                </a:solidFill>
              </a:rPr>
              <a:t>. Commit</a:t>
            </a:r>
            <a:r>
              <a:rPr lang="ko-KR" altLang="en-US" sz="2400" dirty="0" smtClean="0">
                <a:solidFill>
                  <a:schemeClr val="tx1"/>
                </a:solidFill>
              </a:rPr>
              <a:t>예정인 변경사항이 있다고 보면 됨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20" name="Group 2"/>
          <p:cNvGrpSpPr>
            <a:grpSpLocks/>
          </p:cNvGrpSpPr>
          <p:nvPr/>
        </p:nvGrpSpPr>
        <p:grpSpPr bwMode="auto">
          <a:xfrm>
            <a:off x="1979712" y="3356992"/>
            <a:ext cx="5328592" cy="3024336"/>
            <a:chOff x="1200" y="1152"/>
            <a:chExt cx="3503" cy="2023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00" y="1152"/>
              <a:ext cx="3504" cy="202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1200" y="1152"/>
              <a:ext cx="3504" cy="202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3200" b="1" dirty="0" smtClean="0">
                <a:solidFill>
                  <a:schemeClr val="tx1"/>
                </a:solidFill>
              </a:rPr>
              <a:t>용어정리</a:t>
            </a: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5. master : master branch</a:t>
            </a:r>
            <a:r>
              <a:rPr lang="ko-KR" altLang="ko-KR" sz="2400" dirty="0" smtClean="0">
                <a:solidFill>
                  <a:schemeClr val="tx1"/>
                </a:solidFill>
              </a:rPr>
              <a:t>는 복사해온 저장소 내의</a:t>
            </a:r>
            <a:r>
              <a:rPr lang="en-US" altLang="ko-KR" sz="2400" dirty="0" smtClean="0">
                <a:solidFill>
                  <a:schemeClr val="tx1"/>
                </a:solidFill>
              </a:rPr>
              <a:t> HEAD</a:t>
            </a:r>
            <a:r>
              <a:rPr lang="ko-KR" altLang="ko-KR" sz="2400" dirty="0" smtClean="0">
                <a:solidFill>
                  <a:schemeClr val="tx1"/>
                </a:solidFill>
              </a:rPr>
              <a:t>의 복사본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6.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브랜치</a:t>
            </a:r>
            <a:r>
              <a:rPr lang="en-US" altLang="ko-KR" sz="2400" dirty="0" smtClean="0">
                <a:solidFill>
                  <a:schemeClr val="tx1"/>
                </a:solidFill>
              </a:rPr>
              <a:t>(branch) : </a:t>
            </a:r>
            <a:r>
              <a:rPr lang="ko-KR" altLang="ko-KR" sz="2400" dirty="0" smtClean="0">
                <a:solidFill>
                  <a:schemeClr val="tx1"/>
                </a:solidFill>
              </a:rPr>
              <a:t>하나의 개발라인</a:t>
            </a:r>
            <a:r>
              <a:rPr lang="en-US" altLang="ko-KR" sz="2400" dirty="0" smtClean="0">
                <a:solidFill>
                  <a:schemeClr val="tx1"/>
                </a:solidFill>
              </a:rPr>
              <a:t>. master branch</a:t>
            </a:r>
            <a:r>
              <a:rPr lang="ko-KR" altLang="ko-KR" sz="2400" dirty="0" smtClean="0">
                <a:solidFill>
                  <a:schemeClr val="tx1"/>
                </a:solidFill>
              </a:rPr>
              <a:t>에서 버그 수정</a:t>
            </a:r>
            <a:r>
              <a:rPr lang="en-US" altLang="ko-KR" sz="2400" dirty="0" smtClean="0">
                <a:solidFill>
                  <a:schemeClr val="tx1"/>
                </a:solidFill>
              </a:rPr>
              <a:t>, </a:t>
            </a:r>
            <a:r>
              <a:rPr lang="ko-KR" altLang="ko-KR" sz="2400" dirty="0" smtClean="0">
                <a:solidFill>
                  <a:schemeClr val="tx1"/>
                </a:solidFill>
              </a:rPr>
              <a:t>특정 기능을 추가하기 위해 개발라인을 따로 두고 작업</a:t>
            </a: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가능</a:t>
            </a:r>
            <a:r>
              <a:rPr lang="en-US" altLang="ko-KR" sz="2400" dirty="0" smtClean="0">
                <a:solidFill>
                  <a:schemeClr val="tx1"/>
                </a:solidFill>
              </a:rPr>
              <a:t>. </a:t>
            </a: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	 </a:t>
            </a:r>
            <a:r>
              <a:rPr lang="ko-KR" altLang="ko-KR" sz="2400" dirty="0" smtClean="0">
                <a:solidFill>
                  <a:schemeClr val="tx1"/>
                </a:solidFill>
              </a:rPr>
              <a:t>한 개의 프로젝트에</a:t>
            </a: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r>
              <a:rPr lang="ko-KR" altLang="ko-KR" sz="2400" dirty="0" smtClean="0">
                <a:solidFill>
                  <a:schemeClr val="tx1"/>
                </a:solidFill>
              </a:rPr>
              <a:t>여러 개의 개발라인이 </a:t>
            </a:r>
            <a:r>
              <a:rPr lang="ko-KR" altLang="en-US" sz="2400" dirty="0" smtClean="0">
                <a:solidFill>
                  <a:schemeClr val="tx1"/>
                </a:solidFill>
              </a:rPr>
              <a:t>존재 가능</a:t>
            </a:r>
            <a:r>
              <a:rPr lang="en-US" altLang="ko-KR" sz="2400" dirty="0" smtClean="0">
                <a:solidFill>
                  <a:schemeClr val="tx1"/>
                </a:solidFill>
              </a:rPr>
              <a:t>. </a:t>
            </a: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	 </a:t>
            </a:r>
            <a:r>
              <a:rPr lang="ko-KR" altLang="ko-KR" sz="2400" dirty="0" smtClean="0">
                <a:solidFill>
                  <a:schemeClr val="tx1"/>
                </a:solidFill>
              </a:rPr>
              <a:t>한 개의</a:t>
            </a:r>
            <a:r>
              <a:rPr lang="en-US" altLang="ko-KR" sz="2400" dirty="0" smtClean="0">
                <a:solidFill>
                  <a:schemeClr val="tx1"/>
                </a:solidFill>
              </a:rPr>
              <a:t> branch</a:t>
            </a:r>
            <a:r>
              <a:rPr lang="ko-KR" altLang="ko-KR" sz="2400" dirty="0" smtClean="0">
                <a:solidFill>
                  <a:schemeClr val="tx1"/>
                </a:solidFill>
              </a:rPr>
              <a:t>내에서 가장 최근에</a:t>
            </a:r>
            <a:r>
              <a:rPr lang="en-US" altLang="ko-KR" sz="2400" dirty="0" smtClean="0">
                <a:solidFill>
                  <a:schemeClr val="tx1"/>
                </a:solidFill>
              </a:rPr>
              <a:t> commit</a:t>
            </a:r>
            <a:r>
              <a:rPr lang="ko-KR" altLang="ko-KR" sz="2400" dirty="0" smtClean="0">
                <a:solidFill>
                  <a:schemeClr val="tx1"/>
                </a:solidFill>
              </a:rPr>
              <a:t>된</a:t>
            </a:r>
            <a:r>
              <a:rPr lang="en-US" altLang="ko-KR" sz="2400" dirty="0" smtClean="0">
                <a:solidFill>
                  <a:schemeClr val="tx1"/>
                </a:solidFill>
              </a:rPr>
              <a:t> reference</a:t>
            </a:r>
            <a:r>
              <a:rPr lang="ko-KR" altLang="en-US" sz="2400" dirty="0" smtClean="0">
                <a:solidFill>
                  <a:schemeClr val="tx1"/>
                </a:solidFill>
              </a:rPr>
              <a:t>인 </a:t>
            </a:r>
            <a:r>
              <a:rPr lang="en-US" altLang="ko-KR" sz="2400" dirty="0" smtClean="0">
                <a:solidFill>
                  <a:schemeClr val="tx1"/>
                </a:solidFill>
              </a:rPr>
              <a:t>HEAD (branch head)</a:t>
            </a:r>
            <a:r>
              <a:rPr lang="ko-KR" altLang="ko-KR" sz="2400" dirty="0" smtClean="0">
                <a:solidFill>
                  <a:schemeClr val="tx1"/>
                </a:solidFill>
              </a:rPr>
              <a:t>의 목록을 관리하는 방</a:t>
            </a:r>
            <a:r>
              <a:rPr lang="ko-KR" altLang="en-US" sz="2400" dirty="0" smtClean="0">
                <a:solidFill>
                  <a:schemeClr val="tx1"/>
                </a:solidFill>
              </a:rPr>
              <a:t>식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	 branch</a:t>
            </a:r>
            <a:r>
              <a:rPr lang="ko-KR" altLang="en-US" sz="2400" dirty="0" smtClean="0">
                <a:solidFill>
                  <a:schemeClr val="tx1"/>
                </a:solidFill>
              </a:rPr>
              <a:t>를 생성하면 파일이 분기하는 위치가 </a:t>
            </a:r>
            <a:r>
              <a:rPr lang="en-US" altLang="ko-KR" sz="2400" dirty="0" smtClean="0">
                <a:solidFill>
                  <a:schemeClr val="tx1"/>
                </a:solidFill>
              </a:rPr>
              <a:t>repository</a:t>
            </a:r>
            <a:r>
              <a:rPr lang="ko-KR" altLang="en-US" sz="2400" dirty="0" smtClean="0">
                <a:solidFill>
                  <a:schemeClr val="tx1"/>
                </a:solidFill>
              </a:rPr>
              <a:t>에 기록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2400" dirty="0" smtClean="0">
                <a:solidFill>
                  <a:schemeClr val="tx1"/>
                </a:solidFill>
              </a:rPr>
              <a:t> 	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브랜치는</a:t>
            </a:r>
            <a:r>
              <a:rPr lang="ko-KR" altLang="en-US" sz="2400" dirty="0" smtClean="0">
                <a:solidFill>
                  <a:schemeClr val="tx1"/>
                </a:solidFill>
              </a:rPr>
              <a:t> 다른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브랜치와</a:t>
            </a:r>
            <a:r>
              <a:rPr lang="ko-KR" altLang="en-US" sz="2400" dirty="0" smtClean="0">
                <a:solidFill>
                  <a:schemeClr val="tx1"/>
                </a:solidFill>
              </a:rPr>
              <a:t> 분리하여 내용에 대한 변경 사항을 지속적으로 추적함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/>
            <a:r>
              <a:rPr lang="en-US" altLang="ko-KR" sz="2400" dirty="0" smtClean="0">
                <a:solidFill>
                  <a:schemeClr val="tx1"/>
                </a:solidFill>
              </a:rPr>
              <a:t>	 </a:t>
            </a:r>
            <a:r>
              <a:rPr lang="ko-KR" altLang="en-US" sz="2400" dirty="0" smtClean="0">
                <a:solidFill>
                  <a:schemeClr val="tx1"/>
                </a:solidFill>
              </a:rPr>
              <a:t>합쳐지거나 여러 개로 나뉠 수 있음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/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755576" y="2564904"/>
            <a:ext cx="7472437" cy="3816424"/>
            <a:chOff x="384" y="1008"/>
            <a:chExt cx="4799" cy="2764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4" y="1008"/>
              <a:ext cx="4800" cy="27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84" y="1008"/>
              <a:ext cx="4800" cy="27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3200" b="1" dirty="0" smtClean="0">
                <a:solidFill>
                  <a:schemeClr val="tx1"/>
                </a:solidFill>
              </a:rPr>
              <a:t>용어정리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lvl="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7. Origin : GIT</a:t>
            </a:r>
            <a:r>
              <a:rPr lang="ko-KR" altLang="ko-KR" sz="2400" dirty="0" smtClean="0">
                <a:solidFill>
                  <a:schemeClr val="tx1"/>
                </a:solidFill>
              </a:rPr>
              <a:t>가 복사해 온 저장소를 가리키기 위해 기본적으로 사용하는 이름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endParaRPr lang="ko-KR" altLang="ko-KR" sz="24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8. Pushing : </a:t>
            </a:r>
            <a:r>
              <a:rPr lang="ko-KR" altLang="ko-KR" sz="2400" dirty="0" smtClean="0">
                <a:solidFill>
                  <a:schemeClr val="tx1"/>
                </a:solidFill>
              </a:rPr>
              <a:t>개발자가 직접 변경사항을 중앙 저장소에 전송하려고 접속하는 것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9. Pulling : </a:t>
            </a:r>
            <a:r>
              <a:rPr lang="ko-KR" altLang="en-US" sz="2400" dirty="0" smtClean="0">
                <a:solidFill>
                  <a:schemeClr val="tx1"/>
                </a:solidFill>
              </a:rPr>
              <a:t>변경사항을 이용하기 위해 </a:t>
            </a:r>
            <a:r>
              <a:rPr lang="en-US" altLang="ko-KR" sz="2400" dirty="0" smtClean="0">
                <a:solidFill>
                  <a:schemeClr val="tx1"/>
                </a:solidFill>
              </a:rPr>
              <a:t>GIT </a:t>
            </a:r>
            <a:r>
              <a:rPr lang="ko-KR" altLang="en-US" sz="2400" dirty="0" smtClean="0">
                <a:solidFill>
                  <a:schemeClr val="tx1"/>
                </a:solidFill>
              </a:rPr>
              <a:t>저장소에 변경사항을 가져온 후</a:t>
            </a:r>
            <a:r>
              <a:rPr lang="en-US" altLang="ko-KR" sz="2400" dirty="0" smtClean="0">
                <a:solidFill>
                  <a:schemeClr val="tx1"/>
                </a:solidFill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</a:rPr>
              <a:t>변경이력을 지역이력과 합치는 것</a:t>
            </a:r>
            <a:r>
              <a:rPr lang="en-US" altLang="ko-KR" sz="2400" dirty="0" smtClean="0">
                <a:solidFill>
                  <a:schemeClr val="tx1"/>
                </a:solidFill>
              </a:rPr>
              <a:t>. Subversion</a:t>
            </a:r>
            <a:r>
              <a:rPr lang="ko-KR" altLang="en-US" sz="2400" dirty="0" smtClean="0">
                <a:solidFill>
                  <a:schemeClr val="tx1"/>
                </a:solidFill>
              </a:rPr>
              <a:t>의 </a:t>
            </a:r>
            <a:r>
              <a:rPr lang="en-US" altLang="ko-KR" sz="2400" dirty="0" smtClean="0">
                <a:solidFill>
                  <a:schemeClr val="tx1"/>
                </a:solidFill>
              </a:rPr>
              <a:t>update</a:t>
            </a:r>
            <a:r>
              <a:rPr lang="ko-KR" altLang="en-US" sz="2400" dirty="0" smtClean="0">
                <a:solidFill>
                  <a:schemeClr val="tx1"/>
                </a:solidFill>
              </a:rPr>
              <a:t>와 유사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endParaRPr lang="ko-KR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r"/>
            <a:r>
              <a:rPr lang="en-US" altLang="ko-KR" sz="3200" b="1" dirty="0" err="1" smtClean="0">
                <a:solidFill>
                  <a:schemeClr val="tx1"/>
                </a:solidFill>
              </a:rPr>
              <a:t>CVS,Subversion</a:t>
            </a: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" name="그림 19"/>
          <p:cNvPicPr/>
          <p:nvPr/>
        </p:nvPicPr>
        <p:blipFill>
          <a:blip r:embed="rId4" cstate="print"/>
          <a:srcRect l="33423" t="28343" r="53782" b="54021"/>
          <a:stretch>
            <a:fillRect/>
          </a:stretch>
        </p:blipFill>
        <p:spPr bwMode="auto">
          <a:xfrm>
            <a:off x="5796136" y="2132856"/>
            <a:ext cx="288032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467544" y="1169248"/>
          <a:ext cx="4896544" cy="5181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896544"/>
              </a:tblGrid>
              <a:tr h="353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CVS,</a:t>
                      </a:r>
                      <a:r>
                        <a:rPr lang="en-US" altLang="ko-KR" baseline="0" dirty="0" smtClean="0"/>
                        <a:t> Subversion</a:t>
                      </a:r>
                      <a:endParaRPr lang="ko-KR" altLang="en-US" dirty="0"/>
                    </a:p>
                  </a:txBody>
                  <a:tcPr/>
                </a:tc>
              </a:tr>
              <a:tr h="4681592"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b="1" dirty="0" smtClean="0"/>
                        <a:t> Centralized</a:t>
                      </a:r>
                      <a:endParaRPr lang="en-US" altLang="ko-KR" sz="1600" b="1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600" dirty="0" smtClean="0"/>
                        <a:t> Network</a:t>
                      </a:r>
                      <a:r>
                        <a:rPr lang="ko-KR" altLang="en-US" sz="1600" dirty="0" smtClean="0"/>
                        <a:t>너머 </a:t>
                      </a:r>
                      <a:r>
                        <a:rPr lang="en-US" altLang="ko-KR" sz="1600" b="1" dirty="0" smtClean="0"/>
                        <a:t>SVN Server</a:t>
                      </a:r>
                      <a:r>
                        <a:rPr lang="ko-KR" altLang="en-US" sz="1600" b="1" dirty="0" smtClean="0"/>
                        <a:t>에 저장소 </a:t>
                      </a:r>
                      <a:r>
                        <a:rPr lang="ko-KR" altLang="en-US" sz="1600" b="1" baseline="0" dirty="0" smtClean="0"/>
                        <a:t>존재</a:t>
                      </a:r>
                      <a:r>
                        <a:rPr lang="en-US" altLang="ko-KR" sz="1600" b="1" baseline="0" dirty="0" smtClean="0"/>
                        <a:t>.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200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600" b="1" baseline="0" dirty="0" err="1" smtClean="0"/>
                        <a:t>모질라의</a:t>
                      </a:r>
                      <a:r>
                        <a:rPr lang="ko-KR" altLang="en-US" sz="1600" b="1" baseline="0" dirty="0" smtClean="0"/>
                        <a:t> 경우</a:t>
                      </a:r>
                      <a:endParaRPr lang="en-US" altLang="ko-KR" sz="1600" b="1" baseline="0" dirty="0" smtClean="0"/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600" baseline="0" dirty="0" smtClean="0"/>
                        <a:t>: 12GB</a:t>
                      </a:r>
                    </a:p>
                    <a:p>
                      <a:pPr latinLnBrk="1">
                        <a:buFont typeface="Wingdings" pitchFamily="2" charset="2"/>
                        <a:buChar char="l"/>
                      </a:pPr>
                      <a:endParaRPr lang="en-US" altLang="ko-KR" sz="1600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개발자들은 원격에서 작업한 후 네트워크 연결을 통해 저장소에 변경 사항을 전송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600" b="1" baseline="0" dirty="0" smtClean="0"/>
                        <a:t>중앙 </a:t>
                      </a:r>
                      <a:r>
                        <a:rPr lang="ko-KR" altLang="en-US" sz="1600" b="1" baseline="0" dirty="0" err="1" smtClean="0"/>
                        <a:t>집중식</a:t>
                      </a:r>
                      <a:r>
                        <a:rPr lang="ko-KR" altLang="en-US" sz="1600" b="1" baseline="0" dirty="0" smtClean="0"/>
                        <a:t> 저장모델</a:t>
                      </a:r>
                      <a:endParaRPr lang="en-US" altLang="ko-KR" sz="1600" b="1" baseline="0" dirty="0" smtClean="0"/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하나의 중앙 저장소가 있고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모두가 이 중앙 저장소에 변경 사항을 전송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각 개발자는 저장소의 최신버전을 복사해서 가지고 있고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 복사본을 변경한 후에는 다시 중앙 저장소에 전송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 한계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사용자는 최신버전의 코드만 가짐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변경이력을 보려면 저장소에 정보를 요청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네트워크 상에서 원격 저장소에 항상 접근 되어야 함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200" b="1" dirty="0" smtClean="0">
                <a:solidFill>
                  <a:schemeClr val="tx1"/>
                </a:solidFill>
              </a:rPr>
              <a:t>CVS, Subversion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ko-KR" sz="2400" dirty="0" smtClean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30865" t="21433" r="31688" b="48467"/>
          <a:stretch>
            <a:fillRect/>
          </a:stretch>
        </p:blipFill>
        <p:spPr bwMode="auto">
          <a:xfrm>
            <a:off x="755576" y="2132856"/>
            <a:ext cx="764457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3200" b="1" dirty="0" smtClean="0">
                <a:solidFill>
                  <a:schemeClr val="tx1"/>
                </a:solidFill>
              </a:rPr>
              <a:t>GIT</a:t>
            </a:r>
          </a:p>
          <a:p>
            <a:pPr marL="342900" indent="-342900">
              <a:buAutoNum type="arabicPeriod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3059832" y="1556792"/>
          <a:ext cx="5544616" cy="4739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544616"/>
              </a:tblGrid>
              <a:tr h="318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GIT</a:t>
                      </a:r>
                      <a:endParaRPr lang="ko-KR" altLang="en-US" sz="1600" dirty="0"/>
                    </a:p>
                  </a:txBody>
                  <a:tcPr/>
                </a:tc>
              </a:tr>
              <a:tr h="4366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분산 버전 관리 시스템 </a:t>
                      </a:r>
                      <a:r>
                        <a:rPr lang="en-US" altLang="ko-KR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(DVCS)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들의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변경이력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Snapshot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압축하여 모아두는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프로젝트의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Snapshot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찍어 데이터를 저장한다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소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스코드를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commit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할 때 또는 프로젝트의 현재 상태를 저장하고자 할 때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기본적으로 그 시점의 모든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상태에 대한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Snapshot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찍어 그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Snapshot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대한 정보를 저장한다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효율성을 위해 변경되지 않은 파일은 새로운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Snapshot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저장하지 않고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기존의 파일에 대한 링크만 저장한다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현재의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Snapshot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링크만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16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GIT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은 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완전한 분산환경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이므로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pushing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하고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pulling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하는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가 여러 개 일 수 있다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</a:rPr>
                        <a:t>작업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</a:rPr>
                        <a:t>트리를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처음 가져오기 위해 자신의 프로젝트를 저장소에 초기화하도록 요청하거나 기존 저장소의 프로젝트를 복제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" name="그림 20"/>
          <p:cNvPicPr/>
          <p:nvPr/>
        </p:nvPicPr>
        <p:blipFill>
          <a:blip r:embed="rId4" cstate="print"/>
          <a:srcRect l="46718" t="35769" r="44036" b="43347"/>
          <a:stretch>
            <a:fillRect/>
          </a:stretch>
        </p:blipFill>
        <p:spPr bwMode="auto">
          <a:xfrm>
            <a:off x="323528" y="2060848"/>
            <a:ext cx="266429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200" b="1" dirty="0" smtClean="0">
                <a:solidFill>
                  <a:schemeClr val="tx1"/>
                </a:solidFill>
              </a:rPr>
              <a:t>GIT – Snapshot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ko-KR" sz="2400" dirty="0" smtClean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l="30512" t="21433" r="31688" b="49167"/>
          <a:stretch>
            <a:fillRect/>
          </a:stretch>
        </p:blipFill>
        <p:spPr bwMode="auto">
          <a:xfrm>
            <a:off x="755576" y="2132856"/>
            <a:ext cx="7704856" cy="337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3200" b="1" dirty="0" smtClean="0">
                <a:solidFill>
                  <a:schemeClr val="tx1"/>
                </a:solidFill>
              </a:rPr>
              <a:t>GIT</a:t>
            </a:r>
          </a:p>
          <a:p>
            <a:pPr marL="342900" indent="-342900">
              <a:buAutoNum type="arabicPeriod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3059832" y="1556792"/>
          <a:ext cx="5544616" cy="42720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544616"/>
              </a:tblGrid>
              <a:tr h="377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GIT</a:t>
                      </a:r>
                      <a:endParaRPr lang="ko-KR" altLang="en-US" sz="1600" dirty="0"/>
                    </a:p>
                  </a:txBody>
                  <a:tcPr/>
                </a:tc>
              </a:tr>
              <a:tr h="3894521"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변경사항을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commit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하면서 저장소에 새로운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revision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무엇을 변경했는지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메시지 저장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상위 저장소에 변경 사항을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pushing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하면 바뀐 내용을 다른 개발자와 공유 가능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변경 사항을 가져와 이용하려면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GIT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저장소에서 변경사항을 가져온 후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변경이력을 지역 이력과 합침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(Pulling – Subversion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와 유사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6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특징을 크게 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가지로 나누면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Font typeface="Arial" pitchFamily="34" charset="0"/>
                        <a:buAutoNum type="arabicPeriod"/>
                      </a:pP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</a:rPr>
                        <a:t>Distribute development</a:t>
                      </a:r>
                    </a:p>
                    <a:p>
                      <a:pPr marL="342900" indent="-342900" latinLnBrk="1">
                        <a:buFont typeface="Arial" pitchFamily="34" charset="0"/>
                        <a:buAutoNum type="arabicPeriod"/>
                      </a:pP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</a:rPr>
                        <a:t>Strong support for non-linear development</a:t>
                      </a:r>
                    </a:p>
                    <a:p>
                      <a:pPr marL="342900" indent="-342900" latinLnBrk="1">
                        <a:buFont typeface="Arial" pitchFamily="34" charset="0"/>
                        <a:buAutoNum type="arabicPeriod"/>
                      </a:pP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</a:rPr>
                        <a:t>Efficient handling of large projects</a:t>
                      </a:r>
                    </a:p>
                    <a:p>
                      <a:pPr marL="342900" indent="-342900" latinLnBrk="1">
                        <a:buFont typeface="Arial" pitchFamily="34" charset="0"/>
                        <a:buAutoNum type="arabicPeriod"/>
                      </a:pP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Cryptographic authentication of history</a:t>
                      </a:r>
                    </a:p>
                    <a:p>
                      <a:pPr marL="342900" indent="-342900" latinLnBrk="1">
                        <a:buFont typeface="Arial" pitchFamily="34" charset="0"/>
                        <a:buAutoNum type="arabicPeriod"/>
                      </a:pP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Toolkit design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" name="그림 20"/>
          <p:cNvPicPr/>
          <p:nvPr/>
        </p:nvPicPr>
        <p:blipFill>
          <a:blip r:embed="rId4" cstate="print"/>
          <a:srcRect l="46718" t="35769" r="44036" b="43347"/>
          <a:stretch>
            <a:fillRect/>
          </a:stretch>
        </p:blipFill>
        <p:spPr bwMode="auto">
          <a:xfrm>
            <a:off x="323528" y="2060848"/>
            <a:ext cx="266429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200" b="1" dirty="0" smtClean="0">
                <a:solidFill>
                  <a:schemeClr val="tx1"/>
                </a:solidFill>
              </a:rPr>
              <a:t>Distributed ?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 algn="ctr"/>
            <a:r>
              <a:rPr lang="en-US" altLang="ko-KR" sz="2400" dirty="0" err="1" smtClean="0">
                <a:solidFill>
                  <a:schemeClr val="tx1"/>
                </a:solidFill>
              </a:rPr>
              <a:t>Linus</a:t>
            </a:r>
            <a:r>
              <a:rPr lang="en-US" altLang="ko-KR" sz="2400" dirty="0" smtClean="0">
                <a:solidFill>
                  <a:schemeClr val="tx1"/>
                </a:solidFill>
              </a:rPr>
              <a:t>’ Vision of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Git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838200" y="990600"/>
            <a:ext cx="7239001" cy="539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2348880"/>
            <a:ext cx="2070720" cy="394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7FA452"/>
          </a:solidFill>
          <a:ln>
            <a:solidFill>
              <a:srgbClr val="7FA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51520" y="188640"/>
            <a:ext cx="3792674" cy="1716318"/>
            <a:chOff x="-1021404" y="-1986002"/>
            <a:chExt cx="6473870" cy="29296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699" y="-786203"/>
              <a:ext cx="2767767" cy="172985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-1021404" y="-1986002"/>
              <a:ext cx="2419253" cy="221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I</a:t>
              </a:r>
              <a:r>
                <a:rPr lang="en-US" altLang="ko-KR" sz="66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ndex</a:t>
              </a:r>
              <a:endParaRPr lang="ko-KR" altLang="en-US" sz="13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9950" b="100000" l="9960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04" y="4111253"/>
            <a:ext cx="2993796" cy="2397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85725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203848" y="2413947"/>
            <a:ext cx="1425390" cy="467850"/>
            <a:chOff x="3689951" y="2094471"/>
            <a:chExt cx="1425390" cy="46785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8443">
              <a:off x="4617658" y="2149780"/>
              <a:ext cx="294981" cy="18436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689951" y="2192989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1. GIT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소개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764661" y="3172412"/>
            <a:ext cx="1425390" cy="467850"/>
            <a:chOff x="3689951" y="2094471"/>
            <a:chExt cx="1425390" cy="46785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8443">
              <a:off x="4617658" y="2149780"/>
              <a:ext cx="294981" cy="18436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689951" y="2192989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2. GIT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특징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325474" y="3930877"/>
            <a:ext cx="1625766" cy="467850"/>
            <a:chOff x="3689951" y="2094471"/>
            <a:chExt cx="1625766" cy="46785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8443">
              <a:off x="4617658" y="2149780"/>
              <a:ext cx="294981" cy="18436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689951" y="2192989"/>
              <a:ext cx="1625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3.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기초사용법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886287" y="4689342"/>
            <a:ext cx="2329484" cy="467850"/>
            <a:chOff x="3689951" y="2094471"/>
            <a:chExt cx="2329484" cy="46785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8443">
              <a:off x="4617658" y="2149780"/>
              <a:ext cx="294981" cy="18436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89951" y="2192989"/>
              <a:ext cx="232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4. </a:t>
              </a:r>
              <a:r>
                <a:rPr lang="en-US" altLang="ko-KR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Svn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에서 옮겨가기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378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3200" b="1" dirty="0" smtClean="0">
                <a:solidFill>
                  <a:schemeClr val="tx1"/>
                </a:solidFill>
              </a:rPr>
              <a:t>Distributed development</a:t>
            </a:r>
          </a:p>
          <a:p>
            <a:pPr marL="457200" indent="-457200">
              <a:buAutoNum type="arabicPeriod"/>
            </a:pPr>
            <a:endParaRPr lang="en-US" altLang="ko-KR" sz="3200" dirty="0" smtClean="0">
              <a:solidFill>
                <a:schemeClr val="tx1"/>
              </a:solidFill>
            </a:endParaRPr>
          </a:p>
          <a:p>
            <a:pPr marL="800100" lvl="1" indent="-342900">
              <a:buFont typeface="Wingdings" pitchFamily="2" charset="2"/>
              <a:buChar char="v"/>
            </a:pPr>
            <a:r>
              <a:rPr lang="ko-KR" altLang="en-US" sz="2400" dirty="0" smtClean="0">
                <a:solidFill>
                  <a:schemeClr val="tx1"/>
                </a:solidFill>
              </a:rPr>
              <a:t>각자가 프로젝트의 전체 이력이 있는 자신만의 저장소를 가짐</a:t>
            </a:r>
            <a:r>
              <a:rPr lang="en-US" altLang="ko-KR" sz="2400" dirty="0" smtClean="0">
                <a:solidFill>
                  <a:schemeClr val="tx1"/>
                </a:solidFill>
              </a:rPr>
              <a:t>. (local</a:t>
            </a:r>
            <a:r>
              <a:rPr lang="ko-KR" altLang="en-US" sz="2400" dirty="0" smtClean="0">
                <a:solidFill>
                  <a:schemeClr val="tx1"/>
                </a:solidFill>
              </a:rPr>
              <a:t>에 저장소를 가짐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ko-KR" sz="2400" dirty="0" smtClean="0">
                <a:solidFill>
                  <a:schemeClr val="tx1"/>
                </a:solidFill>
              </a:rPr>
              <a:t>commit</a:t>
            </a:r>
            <a:r>
              <a:rPr lang="ko-KR" altLang="en-US" sz="2400" dirty="0" smtClean="0">
                <a:solidFill>
                  <a:schemeClr val="tx1"/>
                </a:solidFill>
              </a:rPr>
              <a:t>할 때는 </a:t>
            </a:r>
            <a:r>
              <a:rPr lang="en-US" altLang="ko-KR" sz="2400" dirty="0" smtClean="0">
                <a:solidFill>
                  <a:schemeClr val="tx1"/>
                </a:solidFill>
              </a:rPr>
              <a:t>remote repository</a:t>
            </a:r>
            <a:r>
              <a:rPr lang="ko-KR" altLang="en-US" sz="2400" dirty="0" smtClean="0">
                <a:solidFill>
                  <a:schemeClr val="tx1"/>
                </a:solidFill>
              </a:rPr>
              <a:t>에 연결할 필요가 없이 변경사항을 </a:t>
            </a:r>
            <a:r>
              <a:rPr lang="en-US" altLang="ko-KR" sz="2400" dirty="0" smtClean="0">
                <a:solidFill>
                  <a:schemeClr val="tx1"/>
                </a:solidFill>
              </a:rPr>
              <a:t>local repository</a:t>
            </a:r>
            <a:r>
              <a:rPr lang="ko-KR" altLang="en-US" sz="2400" dirty="0" smtClean="0">
                <a:solidFill>
                  <a:schemeClr val="tx1"/>
                </a:solidFill>
              </a:rPr>
              <a:t>에 기록</a:t>
            </a:r>
            <a:r>
              <a:rPr lang="en-US" altLang="ko-KR" sz="2400" dirty="0" smtClean="0">
                <a:solidFill>
                  <a:schemeClr val="tx1"/>
                </a:solidFill>
              </a:rPr>
              <a:t>. (</a:t>
            </a:r>
            <a:r>
              <a:rPr lang="ko-KR" altLang="en-US" sz="2400" dirty="0" smtClean="0">
                <a:solidFill>
                  <a:schemeClr val="tx1"/>
                </a:solidFill>
              </a:rPr>
              <a:t>프로젝트 변경이력을 저장하기 위해 네트워크에 접근할 필요가 거의 없다</a:t>
            </a:r>
            <a:r>
              <a:rPr lang="en-US" altLang="ko-KR" sz="2400" dirty="0" smtClean="0">
                <a:solidFill>
                  <a:schemeClr val="tx1"/>
                </a:solidFill>
              </a:rPr>
              <a:t>.)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ko-KR" altLang="en-US" sz="2400" dirty="0" smtClean="0">
                <a:solidFill>
                  <a:schemeClr val="tx1"/>
                </a:solidFill>
              </a:rPr>
              <a:t>따라서 모든 작업을 자신의 </a:t>
            </a:r>
            <a:r>
              <a:rPr lang="en-US" altLang="ko-KR" sz="2400" dirty="0" smtClean="0">
                <a:solidFill>
                  <a:schemeClr val="tx1"/>
                </a:solidFill>
              </a:rPr>
              <a:t>PC</a:t>
            </a:r>
            <a:r>
              <a:rPr lang="ko-KR" altLang="en-US" sz="2400" dirty="0" smtClean="0">
                <a:solidFill>
                  <a:schemeClr val="tx1"/>
                </a:solidFill>
              </a:rPr>
              <a:t>에서 할 수 있음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ko-KR" altLang="en-US" sz="2400" dirty="0" smtClean="0">
                <a:solidFill>
                  <a:schemeClr val="tx1"/>
                </a:solidFill>
              </a:rPr>
              <a:t>중앙 저장소에 전송하는 것을 </a:t>
            </a:r>
            <a:r>
              <a:rPr lang="ko-KR" altLang="en-US" sz="2400" i="1" dirty="0" smtClean="0">
                <a:solidFill>
                  <a:schemeClr val="tx1"/>
                </a:solidFill>
              </a:rPr>
              <a:t>푸싱</a:t>
            </a:r>
            <a:r>
              <a:rPr lang="en-US" altLang="ko-KR" sz="2400" i="1" dirty="0" smtClean="0">
                <a:solidFill>
                  <a:schemeClr val="tx1"/>
                </a:solidFill>
              </a:rPr>
              <a:t>(Pushing)</a:t>
            </a:r>
            <a:r>
              <a:rPr lang="ko-KR" altLang="en-US" sz="2400" dirty="0" smtClean="0">
                <a:solidFill>
                  <a:schemeClr val="tx1"/>
                </a:solidFill>
              </a:rPr>
              <a:t>이라고 함</a:t>
            </a:r>
            <a:r>
              <a:rPr lang="en-US" altLang="ko-KR" sz="2400" dirty="0" smtClean="0">
                <a:solidFill>
                  <a:schemeClr val="tx1"/>
                </a:solidFill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</a:rPr>
              <a:t>변경 사항을 모아둔 패치를 만들어 프로젝트 관리자에게 제출 할 수도 있음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800100" lvl="1" indent="-342900"/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200" b="1" dirty="0" smtClean="0">
                <a:solidFill>
                  <a:schemeClr val="tx1"/>
                </a:solidFill>
              </a:rPr>
              <a:t>Local  VS Remote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838200" y="990600"/>
            <a:ext cx="7239001" cy="539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915389"/>
            <a:ext cx="7239001" cy="4609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altLang="ko-KR" sz="3200" b="1" dirty="0" smtClean="0">
                <a:solidFill>
                  <a:schemeClr val="tx1"/>
                </a:solidFill>
              </a:rPr>
              <a:t>2. Strong support for non-linear development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ko-KR" altLang="en-US" sz="2400" dirty="0" smtClean="0">
                <a:solidFill>
                  <a:schemeClr val="tx1"/>
                </a:solidFill>
              </a:rPr>
              <a:t>빠르고 편한 </a:t>
            </a:r>
            <a:r>
              <a:rPr lang="en-US" altLang="ko-KR" sz="2400" dirty="0" smtClean="0">
                <a:solidFill>
                  <a:schemeClr val="tx1"/>
                </a:solidFill>
              </a:rPr>
              <a:t>branch</a:t>
            </a:r>
            <a:r>
              <a:rPr lang="ko-KR" altLang="en-US" sz="2400" dirty="0" smtClean="0">
                <a:solidFill>
                  <a:schemeClr val="tx1"/>
                </a:solidFill>
              </a:rPr>
              <a:t>와 </a:t>
            </a:r>
            <a:r>
              <a:rPr lang="en-US" altLang="ko-KR" sz="2400" dirty="0" smtClean="0">
                <a:solidFill>
                  <a:schemeClr val="tx1"/>
                </a:solidFill>
              </a:rPr>
              <a:t>merge </a:t>
            </a:r>
            <a:r>
              <a:rPr lang="ko-KR" altLang="en-US" sz="2400" dirty="0" smtClean="0">
                <a:solidFill>
                  <a:schemeClr val="tx1"/>
                </a:solidFill>
              </a:rPr>
              <a:t>기능을 지원</a:t>
            </a:r>
            <a:r>
              <a:rPr lang="en-US" altLang="ko-KR" sz="2400" dirty="0" smtClean="0">
                <a:solidFill>
                  <a:schemeClr val="tx1"/>
                </a:solidFill>
              </a:rPr>
              <a:t>. 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tx1"/>
                </a:solidFill>
              </a:rPr>
              <a:t>Non-linear</a:t>
            </a:r>
            <a:r>
              <a:rPr lang="ko-KR" altLang="en-US" sz="2400" dirty="0" smtClean="0">
                <a:solidFill>
                  <a:schemeClr val="tx1"/>
                </a:solidFill>
              </a:rPr>
              <a:t>한 개발 이력을 시각화하고 탐색할 수 있는 강력한 틀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gitk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  <a:r>
              <a:rPr lang="ko-KR" altLang="en-US" sz="2400" dirty="0" smtClean="0">
                <a:solidFill>
                  <a:schemeClr val="tx1"/>
                </a:solidFill>
              </a:rPr>
              <a:t>을 제공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3200" b="1" dirty="0" smtClean="0">
                <a:solidFill>
                  <a:schemeClr val="tx1"/>
                </a:solidFill>
              </a:rPr>
              <a:t>3. Efficient handling of large projects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ko-KR" altLang="en-US" sz="2400" dirty="0" smtClean="0">
                <a:solidFill>
                  <a:schemeClr val="tx1"/>
                </a:solidFill>
              </a:rPr>
              <a:t>매우 빠르고</a:t>
            </a:r>
            <a:r>
              <a:rPr lang="en-US" altLang="ko-KR" sz="2400" dirty="0" smtClean="0">
                <a:solidFill>
                  <a:schemeClr val="tx1"/>
                </a:solidFill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</a:rPr>
              <a:t>크고 </a:t>
            </a:r>
            <a:r>
              <a:rPr lang="en-US" altLang="ko-KR" sz="2400" dirty="0" smtClean="0">
                <a:solidFill>
                  <a:schemeClr val="tx1"/>
                </a:solidFill>
              </a:rPr>
              <a:t>history</a:t>
            </a:r>
            <a:r>
              <a:rPr lang="ko-KR" altLang="en-US" sz="2400" dirty="0" smtClean="0">
                <a:solidFill>
                  <a:schemeClr val="tx1"/>
                </a:solidFill>
              </a:rPr>
              <a:t> 내역이 긴 프로젝트에 매우 잘 작동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ko-KR" altLang="en-US" sz="2400" dirty="0" smtClean="0">
                <a:solidFill>
                  <a:schemeClr val="tx1"/>
                </a:solidFill>
              </a:rPr>
              <a:t>다른 오픈 소스 </a:t>
            </a:r>
            <a:r>
              <a:rPr lang="en-US" altLang="ko-KR" sz="2400" dirty="0" smtClean="0">
                <a:solidFill>
                  <a:schemeClr val="tx1"/>
                </a:solidFill>
              </a:rPr>
              <a:t>VCS</a:t>
            </a:r>
            <a:r>
              <a:rPr lang="ko-KR" altLang="en-US" sz="2400" dirty="0" smtClean="0">
                <a:solidFill>
                  <a:schemeClr val="tx1"/>
                </a:solidFill>
              </a:rPr>
              <a:t>보다 빠르며</a:t>
            </a:r>
            <a:r>
              <a:rPr lang="en-US" altLang="ko-KR" sz="2400" dirty="0" smtClean="0">
                <a:solidFill>
                  <a:schemeClr val="tx1"/>
                </a:solidFill>
              </a:rPr>
              <a:t>,</a:t>
            </a:r>
            <a:r>
              <a:rPr lang="ko-KR" altLang="en-US" sz="2400" dirty="0" smtClean="0">
                <a:solidFill>
                  <a:schemeClr val="tx1"/>
                </a:solidFill>
              </a:rPr>
              <a:t> 효율적인 </a:t>
            </a:r>
            <a:r>
              <a:rPr lang="en-US" altLang="ko-KR" sz="2400" dirty="0" smtClean="0">
                <a:solidFill>
                  <a:schemeClr val="tx1"/>
                </a:solidFill>
              </a:rPr>
              <a:t>revision(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400" dirty="0" smtClean="0">
                <a:solidFill>
                  <a:schemeClr val="tx1"/>
                </a:solidFill>
              </a:rPr>
              <a:t> history) </a:t>
            </a:r>
            <a:r>
              <a:rPr lang="ko-KR" altLang="en-US" sz="2400" dirty="0" smtClean="0">
                <a:solidFill>
                  <a:schemeClr val="tx1"/>
                </a:solidFill>
              </a:rPr>
              <a:t>관리를 수행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Wingdings" pitchFamily="2" charset="2"/>
              <a:buChar char="ü"/>
            </a:pPr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altLang="ko-KR" sz="3200" b="1" dirty="0" smtClean="0">
                <a:solidFill>
                  <a:schemeClr val="tx1"/>
                </a:solidFill>
              </a:rPr>
              <a:t>4. Cryptographic authentication of history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tx1"/>
                </a:solidFill>
              </a:rPr>
              <a:t>GIT history</a:t>
            </a:r>
            <a:r>
              <a:rPr lang="ko-KR" altLang="en-US" sz="2400" dirty="0" smtClean="0">
                <a:solidFill>
                  <a:schemeClr val="tx1"/>
                </a:solidFill>
              </a:rPr>
              <a:t>는 </a:t>
            </a:r>
            <a:r>
              <a:rPr lang="en-US" altLang="ko-KR" sz="2400" dirty="0" smtClean="0">
                <a:solidFill>
                  <a:schemeClr val="tx1"/>
                </a:solidFill>
              </a:rPr>
              <a:t>revision</a:t>
            </a:r>
            <a:r>
              <a:rPr lang="ko-KR" altLang="en-US" sz="2400" dirty="0" smtClean="0">
                <a:solidFill>
                  <a:schemeClr val="tx1"/>
                </a:solidFill>
              </a:rPr>
              <a:t>이란 특수한 이름으로 저장</a:t>
            </a:r>
            <a:r>
              <a:rPr lang="en-US" altLang="ko-KR" sz="2400" dirty="0" smtClean="0">
                <a:solidFill>
                  <a:schemeClr val="tx1"/>
                </a:solidFill>
              </a:rPr>
              <a:t>. 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tx1"/>
                </a:solidFill>
              </a:rPr>
              <a:t>revision</a:t>
            </a:r>
            <a:r>
              <a:rPr lang="ko-KR" altLang="en-US" sz="2400" dirty="0" smtClean="0">
                <a:solidFill>
                  <a:schemeClr val="tx1"/>
                </a:solidFill>
              </a:rPr>
              <a:t>은 그 </a:t>
            </a:r>
            <a:r>
              <a:rPr lang="en-US" altLang="ko-KR" sz="2400" dirty="0" smtClean="0">
                <a:solidFill>
                  <a:schemeClr val="tx1"/>
                </a:solidFill>
              </a:rPr>
              <a:t>commit</a:t>
            </a:r>
            <a:r>
              <a:rPr lang="ko-KR" altLang="en-US" sz="2400" dirty="0" smtClean="0">
                <a:solidFill>
                  <a:schemeClr val="tx1"/>
                </a:solidFill>
              </a:rPr>
              <a:t>까지의 완전한 개발 </a:t>
            </a:r>
            <a:r>
              <a:rPr lang="en-US" altLang="ko-KR" sz="2400" dirty="0" smtClean="0">
                <a:solidFill>
                  <a:schemeClr val="tx1"/>
                </a:solidFill>
              </a:rPr>
              <a:t>history</a:t>
            </a:r>
            <a:r>
              <a:rPr lang="ko-KR" altLang="en-US" sz="2400" dirty="0" smtClean="0">
                <a:solidFill>
                  <a:schemeClr val="tx1"/>
                </a:solidFill>
              </a:rPr>
              <a:t>에 의존</a:t>
            </a:r>
            <a:r>
              <a:rPr lang="en-US" altLang="ko-KR" sz="2400" dirty="0" smtClean="0">
                <a:solidFill>
                  <a:schemeClr val="tx1"/>
                </a:solidFill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</a:rPr>
              <a:t>일단 만들어지면</a:t>
            </a:r>
            <a:r>
              <a:rPr lang="en-US" altLang="ko-KR" sz="2400" dirty="0" smtClean="0">
                <a:solidFill>
                  <a:schemeClr val="tx1"/>
                </a:solidFill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</a:rPr>
              <a:t>오래된 버전의 </a:t>
            </a:r>
            <a:r>
              <a:rPr lang="en-US" altLang="ko-KR" sz="2400" dirty="0" smtClean="0">
                <a:solidFill>
                  <a:schemeClr val="tx1"/>
                </a:solidFill>
              </a:rPr>
              <a:t>revision</a:t>
            </a:r>
            <a:r>
              <a:rPr lang="ko-KR" altLang="en-US" sz="2400" dirty="0" smtClean="0">
                <a:solidFill>
                  <a:schemeClr val="tx1"/>
                </a:solidFill>
              </a:rPr>
              <a:t>은 통지 없인 변경불가</a:t>
            </a:r>
            <a:r>
              <a:rPr lang="en-US" altLang="ko-KR" sz="2400" dirty="0" smtClean="0">
                <a:solidFill>
                  <a:schemeClr val="tx1"/>
                </a:solidFill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</a:rPr>
              <a:t>또한 </a:t>
            </a:r>
            <a:r>
              <a:rPr lang="en-US" altLang="ko-KR" sz="2400" dirty="0" smtClean="0">
                <a:solidFill>
                  <a:schemeClr val="tx1"/>
                </a:solidFill>
              </a:rPr>
              <a:t>tag</a:t>
            </a:r>
            <a:r>
              <a:rPr lang="ko-KR" altLang="en-US" sz="2400" dirty="0" smtClean="0">
                <a:solidFill>
                  <a:schemeClr val="tx1"/>
                </a:solidFill>
              </a:rPr>
              <a:t>들은 암호화되어 저장됨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Wingdings" pitchFamily="2" charset="2"/>
              <a:buChar char="ü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3200" b="1" dirty="0" smtClean="0">
                <a:solidFill>
                  <a:schemeClr val="tx1"/>
                </a:solidFill>
              </a:rPr>
              <a:t>5. Toolkit design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tx1"/>
                </a:solidFill>
              </a:rPr>
              <a:t>GIT</a:t>
            </a:r>
            <a:r>
              <a:rPr lang="ko-KR" altLang="en-US" sz="2400" dirty="0" smtClean="0">
                <a:solidFill>
                  <a:schemeClr val="tx1"/>
                </a:solidFill>
              </a:rPr>
              <a:t>은</a:t>
            </a:r>
            <a:r>
              <a:rPr lang="en-US" altLang="ko-KR" sz="2400" dirty="0" smtClean="0">
                <a:solidFill>
                  <a:schemeClr val="tx1"/>
                </a:solidFill>
              </a:rPr>
              <a:t> C</a:t>
            </a:r>
            <a:r>
              <a:rPr lang="ko-KR" altLang="en-US" sz="2400" dirty="0" smtClean="0">
                <a:solidFill>
                  <a:schemeClr val="tx1"/>
                </a:solidFill>
              </a:rPr>
              <a:t>언어로 작성된 많은 </a:t>
            </a:r>
            <a:r>
              <a:rPr lang="en-US" altLang="ko-KR" sz="2400" dirty="0" smtClean="0">
                <a:solidFill>
                  <a:schemeClr val="tx1"/>
                </a:solidFill>
              </a:rPr>
              <a:t>Tool</a:t>
            </a:r>
            <a:r>
              <a:rPr lang="ko-KR" altLang="en-US" sz="2400" dirty="0" smtClean="0">
                <a:solidFill>
                  <a:schemeClr val="tx1"/>
                </a:solidFill>
              </a:rPr>
              <a:t>들의 집합체</a:t>
            </a:r>
            <a:r>
              <a:rPr lang="en-US" altLang="ko-KR" sz="2400" dirty="0" smtClean="0">
                <a:solidFill>
                  <a:schemeClr val="tx1"/>
                </a:solidFill>
              </a:rPr>
              <a:t>. 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ko-KR" altLang="en-US" sz="2400" dirty="0" smtClean="0">
                <a:solidFill>
                  <a:schemeClr val="tx1"/>
                </a:solidFill>
              </a:rPr>
              <a:t>개발자가 사용하기 쉽도록</a:t>
            </a:r>
            <a:r>
              <a:rPr lang="en-US" altLang="ko-KR" sz="2400" dirty="0" smtClean="0">
                <a:solidFill>
                  <a:schemeClr val="tx1"/>
                </a:solidFill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</a:rPr>
              <a:t>또 새로운 기능을 수행할 수 있도록 </a:t>
            </a:r>
            <a:r>
              <a:rPr lang="en-US" altLang="ko-KR" sz="2400" dirty="0" smtClean="0">
                <a:solidFill>
                  <a:schemeClr val="tx1"/>
                </a:solidFill>
              </a:rPr>
              <a:t>script </a:t>
            </a:r>
            <a:r>
              <a:rPr lang="ko-KR" altLang="en-US" sz="2400" dirty="0" smtClean="0">
                <a:solidFill>
                  <a:schemeClr val="tx1"/>
                </a:solidFill>
              </a:rPr>
              <a:t>작성을 쉽게 하기 위해 </a:t>
            </a:r>
            <a:r>
              <a:rPr lang="en-US" altLang="ko-KR" sz="2400" dirty="0" smtClean="0">
                <a:solidFill>
                  <a:schemeClr val="tx1"/>
                </a:solidFill>
              </a:rPr>
              <a:t>tool</a:t>
            </a:r>
            <a:r>
              <a:rPr lang="ko-KR" altLang="en-US" sz="2400" dirty="0" smtClean="0">
                <a:solidFill>
                  <a:schemeClr val="tx1"/>
                </a:solidFill>
              </a:rPr>
              <a:t>들을 제공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altLang="ko-KR" sz="3200" b="1" dirty="0" smtClean="0">
                <a:solidFill>
                  <a:schemeClr val="tx1"/>
                </a:solidFill>
              </a:rPr>
              <a:t>GIT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의 강점</a:t>
            </a: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분산 아키텍처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	: </a:t>
            </a:r>
            <a:r>
              <a:rPr lang="ko-KR" altLang="en-US" sz="2400" dirty="0" smtClean="0">
                <a:solidFill>
                  <a:schemeClr val="tx1"/>
                </a:solidFill>
              </a:rPr>
              <a:t>완전히 연결이 끊어진 상태에서</a:t>
            </a:r>
            <a:r>
              <a:rPr lang="en-US" altLang="ko-KR" sz="2400" dirty="0" smtClean="0">
                <a:solidFill>
                  <a:schemeClr val="tx1"/>
                </a:solidFill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</a:rPr>
              <a:t>항상 인터넷에 연결 되어야 하는 고통 없이 동작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쉬운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branch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만들기와 합치기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	: </a:t>
            </a:r>
            <a:r>
              <a:rPr lang="ko-KR" altLang="en-US" sz="2400" dirty="0" smtClean="0">
                <a:solidFill>
                  <a:schemeClr val="tx1"/>
                </a:solidFill>
              </a:rPr>
              <a:t>다른 </a:t>
            </a:r>
            <a:r>
              <a:rPr lang="en-US" altLang="ko-KR" sz="2400" dirty="0" smtClean="0">
                <a:solidFill>
                  <a:schemeClr val="tx1"/>
                </a:solidFill>
              </a:rPr>
              <a:t>VCS</a:t>
            </a:r>
            <a:r>
              <a:rPr lang="ko-KR" altLang="en-US" sz="2400" dirty="0" smtClean="0">
                <a:solidFill>
                  <a:schemeClr val="tx1"/>
                </a:solidFill>
              </a:rPr>
              <a:t>와는 달리 </a:t>
            </a:r>
            <a:r>
              <a:rPr lang="en-US" altLang="ko-KR" sz="2400" dirty="0" smtClean="0">
                <a:solidFill>
                  <a:schemeClr val="tx1"/>
                </a:solidFill>
              </a:rPr>
              <a:t>branch</a:t>
            </a:r>
            <a:r>
              <a:rPr lang="ko-KR" altLang="en-US" sz="2400" dirty="0" smtClean="0">
                <a:solidFill>
                  <a:schemeClr val="tx1"/>
                </a:solidFill>
              </a:rPr>
              <a:t>를 여러 번 나눈 경우라도 간단히 합칠 수 있음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sz="2400" b="1" dirty="0" smtClean="0">
                <a:solidFill>
                  <a:schemeClr val="tx1"/>
                </a:solidFill>
              </a:rPr>
              <a:t>서브 버전과 통신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	: GIT</a:t>
            </a:r>
            <a:r>
              <a:rPr lang="ko-KR" altLang="en-US" sz="2400" dirty="0" smtClean="0">
                <a:solidFill>
                  <a:schemeClr val="tx1"/>
                </a:solidFill>
              </a:rPr>
              <a:t>은 서브버전 </a:t>
            </a:r>
            <a:r>
              <a:rPr lang="en-US" altLang="ko-KR" sz="2400" dirty="0" smtClean="0">
                <a:solidFill>
                  <a:schemeClr val="tx1"/>
                </a:solidFill>
              </a:rPr>
              <a:t>repository</a:t>
            </a:r>
            <a:r>
              <a:rPr lang="ko-KR" altLang="en-US" sz="2400" dirty="0" smtClean="0">
                <a:solidFill>
                  <a:schemeClr val="tx1"/>
                </a:solidFill>
              </a:rPr>
              <a:t>의 모든 이력을 가져올 수 있으며</a:t>
            </a:r>
            <a:r>
              <a:rPr lang="en-US" altLang="ko-KR" sz="2400" dirty="0" smtClean="0">
                <a:solidFill>
                  <a:schemeClr val="tx1"/>
                </a:solidFill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</a:rPr>
              <a:t>변경사항을 다시 보낼 수 있음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3200" b="1" dirty="0" smtClean="0">
                <a:solidFill>
                  <a:schemeClr val="tx1"/>
                </a:solidFill>
              </a:rPr>
              <a:t>GIT Workflow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</a:rPr>
              <a:t>Fetch or clone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</a:rPr>
              <a:t>Modify the files in the local branch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</a:rPr>
              <a:t>Stage the file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</a:rPr>
              <a:t>Commit the files locally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</a:rPr>
              <a:t>Push change to remote repository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838200" y="990600"/>
            <a:ext cx="7239001" cy="539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2834208" y="2381951"/>
            <a:ext cx="4967980" cy="2094097"/>
            <a:chOff x="24149378" y="8243298"/>
            <a:chExt cx="10163918" cy="428428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5985" y="9392493"/>
              <a:ext cx="5016137" cy="3135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064546" y="8811788"/>
              <a:ext cx="8248750" cy="207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기초사용법</a:t>
              </a:r>
              <a:endParaRPr lang="ko-KR" altLang="en-US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149378" y="8243298"/>
              <a:ext cx="2043821" cy="380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3</a:t>
              </a:r>
              <a:endParaRPr lang="ko-KR" altLang="en-US" sz="1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815" b="81667"/>
          <a:stretch/>
        </p:blipFill>
        <p:spPr>
          <a:xfrm>
            <a:off x="5270500" y="0"/>
            <a:ext cx="3873500" cy="1257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815" b="81667"/>
          <a:stretch/>
        </p:blipFill>
        <p:spPr>
          <a:xfrm rot="10800000">
            <a:off x="6152" y="5600700"/>
            <a:ext cx="3873500" cy="1257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728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 smtClean="0">
              <a:solidFill>
                <a:srgbClr val="658341"/>
              </a:solidFill>
            </a:endParaRPr>
          </a:p>
          <a:p>
            <a:endParaRPr lang="en-US" altLang="ko-KR" sz="2000" b="1" dirty="0" smtClean="0">
              <a:solidFill>
                <a:srgbClr val="658341"/>
              </a:solidFill>
            </a:endParaRPr>
          </a:p>
          <a:p>
            <a:endParaRPr lang="en-US" altLang="ko-KR" sz="2000" b="1" dirty="0" smtClean="0">
              <a:solidFill>
                <a:srgbClr val="658341"/>
              </a:solidFill>
            </a:endParaRPr>
          </a:p>
          <a:p>
            <a:endParaRPr lang="en-US" altLang="ko-KR" sz="700" b="1" dirty="0" smtClean="0">
              <a:solidFill>
                <a:srgbClr val="65834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□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Windows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msysgit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설치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	☞ 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http://code.google.com/p/msysgit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에서 설치파일을 받아 실행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cygwin</a:t>
            </a:r>
            <a:r>
              <a:rPr lang="ko-KR" altLang="en-US" sz="1600" dirty="0" smtClean="0">
                <a:solidFill>
                  <a:schemeClr val="tx1"/>
                </a:solidFill>
              </a:rPr>
              <a:t>을 통한 </a:t>
            </a:r>
            <a:r>
              <a:rPr lang="ko-KR" altLang="en-US" sz="1600" dirty="0" smtClean="0">
                <a:solidFill>
                  <a:schemeClr val="tx1"/>
                </a:solidFill>
              </a:rPr>
              <a:t>설치</a:t>
            </a:r>
            <a:endParaRPr lang="ko-KR" altLang="en-US" sz="1600" dirty="0" smtClean="0">
              <a:solidFill>
                <a:schemeClr val="tx1"/>
              </a:solidFill>
            </a:endParaRPr>
          </a:p>
          <a:p>
            <a:r>
              <a:rPr lang="ko-KR" altLang="en-US" sz="2000" b="1" dirty="0" smtClean="0">
                <a:solidFill>
                  <a:schemeClr val="tx1"/>
                </a:solidFill>
              </a:rPr>
              <a:t>□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Linux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</a:rPr>
              <a:t>소스파일을 이용한 설치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	☞ 의존적 라이브러리 설치</a:t>
            </a:r>
          </a:p>
          <a:p>
            <a:r>
              <a:rPr lang="ko-KR" altLang="en-US" sz="2800" dirty="0" smtClean="0">
                <a:solidFill>
                  <a:schemeClr val="tx1"/>
                </a:solidFill>
              </a:rPr>
              <a:t>		</a:t>
            </a:r>
            <a:r>
              <a:rPr lang="ko-KR" altLang="en-US" sz="1600" dirty="0" smtClean="0">
                <a:solidFill>
                  <a:srgbClr val="0070C0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sudo</a:t>
            </a:r>
            <a:r>
              <a:rPr lang="en-US" altLang="ko-KR" sz="1600" dirty="0" smtClean="0">
                <a:solidFill>
                  <a:srgbClr val="0000FF"/>
                </a:solidFill>
              </a:rPr>
              <a:t> apt-get build-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dep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1600" dirty="0" smtClean="0">
                <a:solidFill>
                  <a:srgbClr val="0000FF"/>
                </a:solidFill>
              </a:rPr>
              <a:t>-core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1600" dirty="0" smtClean="0">
                <a:solidFill>
                  <a:srgbClr val="0000FF"/>
                </a:solidFill>
              </a:rPr>
              <a:t>-doc</a:t>
            </a:r>
            <a:endParaRPr lang="en-US" altLang="ko-KR" sz="1600" dirty="0" smtClean="0">
              <a:solidFill>
                <a:srgbClr val="0070C0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		☞ </a:t>
            </a:r>
            <a:r>
              <a:rPr lang="en-US" altLang="ko-KR" sz="1600" dirty="0" smtClean="0">
                <a:solidFill>
                  <a:srgbClr val="FF0000"/>
                </a:solidFill>
              </a:rPr>
              <a:t>http://git-scm.com/download</a:t>
            </a:r>
            <a:r>
              <a:rPr lang="ko-KR" altLang="en-US" sz="1600" dirty="0" smtClean="0">
                <a:solidFill>
                  <a:schemeClr val="tx1"/>
                </a:solidFill>
              </a:rPr>
              <a:t>에서 소스파일을 가져온 후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		</a:t>
            </a:r>
            <a:r>
              <a:rPr lang="en-US" altLang="ko-KR" sz="1600" dirty="0" smtClean="0">
                <a:solidFill>
                  <a:srgbClr val="0000FF"/>
                </a:solidFill>
              </a:rPr>
              <a:t>tar -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zxf</a:t>
            </a:r>
            <a:r>
              <a:rPr lang="en-US" altLang="ko-KR" sz="1600" dirty="0" smtClean="0">
                <a:solidFill>
                  <a:srgbClr val="0000FF"/>
                </a:solidFill>
              </a:rPr>
              <a:t> git-1.7.6.tar.bz2</a:t>
            </a:r>
            <a:endParaRPr lang="en-US" altLang="ko-KR" sz="1600" dirty="0" smtClean="0"/>
          </a:p>
          <a:p>
            <a:r>
              <a:rPr lang="en-US" altLang="ko-KR" sz="1600" dirty="0" smtClean="0">
                <a:solidFill>
                  <a:srgbClr val="0000FF"/>
                </a:solidFill>
              </a:rPr>
              <a:t>			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cd</a:t>
            </a:r>
            <a:r>
              <a:rPr lang="en-US" altLang="ko-KR" sz="1600" dirty="0" smtClean="0">
                <a:solidFill>
                  <a:srgbClr val="0000FF"/>
                </a:solidFill>
              </a:rPr>
              <a:t> git-1.7.6</a:t>
            </a:r>
            <a:endParaRPr lang="en-US" altLang="ko-KR" sz="1600" dirty="0" smtClean="0"/>
          </a:p>
          <a:p>
            <a:r>
              <a:rPr lang="en-US" altLang="ko-KR" sz="1600" dirty="0" smtClean="0">
                <a:solidFill>
                  <a:srgbClr val="0000FF"/>
                </a:solidFill>
              </a:rPr>
              <a:t>			make prefix=/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usr</a:t>
            </a:r>
            <a:r>
              <a:rPr lang="en-US" altLang="ko-KR" sz="1600" dirty="0" smtClean="0">
                <a:solidFill>
                  <a:srgbClr val="0000FF"/>
                </a:solidFill>
              </a:rPr>
              <a:t>/local all doc</a:t>
            </a:r>
            <a:endParaRPr lang="en-US" altLang="ko-KR" sz="1600" dirty="0" smtClean="0"/>
          </a:p>
          <a:p>
            <a:r>
              <a:rPr lang="en-US" altLang="ko-KR" sz="1600" dirty="0" smtClean="0">
                <a:solidFill>
                  <a:srgbClr val="0000FF"/>
                </a:solidFill>
              </a:rPr>
              <a:t>			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sudo</a:t>
            </a:r>
            <a:r>
              <a:rPr lang="en-US" altLang="ko-KR" sz="1600" dirty="0" smtClean="0">
                <a:solidFill>
                  <a:srgbClr val="0000FF"/>
                </a:solidFill>
              </a:rPr>
              <a:t> make install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install</a:t>
            </a:r>
            <a:r>
              <a:rPr lang="en-US" altLang="ko-KR" sz="1600" dirty="0" smtClean="0">
                <a:solidFill>
                  <a:srgbClr val="0000FF"/>
                </a:solidFill>
              </a:rPr>
              <a:t>-doc</a:t>
            </a:r>
            <a:endParaRPr lang="en-US" altLang="ko-KR" sz="1600" dirty="0" smtClean="0"/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배포본</a:t>
            </a:r>
            <a:r>
              <a:rPr lang="ko-KR" altLang="en-US" sz="1600" dirty="0" smtClean="0">
                <a:solidFill>
                  <a:schemeClr val="tx1"/>
                </a:solidFill>
              </a:rPr>
              <a:t> 설치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	</a:t>
            </a:r>
            <a:r>
              <a:rPr lang="en-US" altLang="ko-KR" sz="1600" dirty="0" smtClean="0">
                <a:solidFill>
                  <a:srgbClr val="0000FF"/>
                </a:solidFill>
              </a:rPr>
              <a:t>☞ apt-get install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1600" dirty="0" smtClean="0">
                <a:solidFill>
                  <a:srgbClr val="0000FF"/>
                </a:solidFill>
              </a:rPr>
              <a:t>-core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□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MacIntosh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	- GUI</a:t>
            </a:r>
            <a:r>
              <a:rPr lang="ko-KR" altLang="en-US" sz="1600" dirty="0" smtClean="0">
                <a:solidFill>
                  <a:schemeClr val="tx1"/>
                </a:solidFill>
              </a:rPr>
              <a:t>방식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Gitinstaller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사용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	☞ </a:t>
            </a:r>
            <a:r>
              <a:rPr lang="en-US" altLang="ko-KR" sz="1600" dirty="0" smtClean="0">
                <a:solidFill>
                  <a:schemeClr val="tx1"/>
                </a:solidFill>
                <a:hlinkClick r:id="rId4"/>
              </a:rPr>
              <a:t>http://code.google.com/p/git-osx-installer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에서 다운로드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MacPorts</a:t>
            </a:r>
            <a:r>
              <a:rPr lang="ko-KR" altLang="en-US" sz="1600" dirty="0" smtClean="0">
                <a:solidFill>
                  <a:schemeClr val="tx1"/>
                </a:solidFill>
              </a:rPr>
              <a:t>이용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	</a:t>
            </a:r>
            <a:r>
              <a:rPr lang="en-US" altLang="ko-KR" sz="1600" dirty="0" smtClean="0">
                <a:solidFill>
                  <a:srgbClr val="0000FF"/>
                </a:solidFill>
              </a:rPr>
              <a:t>☞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sudo</a:t>
            </a:r>
            <a:r>
              <a:rPr lang="en-US" altLang="ko-KR" sz="1600" dirty="0" smtClean="0">
                <a:solidFill>
                  <a:srgbClr val="0000FF"/>
                </a:solidFill>
              </a:rPr>
              <a:t> port install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1600" dirty="0" smtClean="0">
                <a:solidFill>
                  <a:srgbClr val="0000FF"/>
                </a:solidFill>
              </a:rPr>
              <a:t>-core +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svn</a:t>
            </a:r>
            <a:r>
              <a:rPr lang="en-US" altLang="ko-KR" sz="1600" dirty="0" smtClean="0">
                <a:solidFill>
                  <a:srgbClr val="0000FF"/>
                </a:solidFill>
              </a:rPr>
              <a:t> +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doc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명령어로</a:t>
            </a:r>
            <a:r>
              <a:rPr lang="en-US" altLang="ko-KR" sz="1600" dirty="0" smtClean="0">
                <a:solidFill>
                  <a:srgbClr val="000000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설치</a:t>
            </a:r>
            <a:r>
              <a:rPr lang="en-US" altLang="ko-KR" sz="1600" dirty="0" smtClean="0">
                <a:solidFill>
                  <a:srgbClr val="000000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58341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5834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58341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58341"/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5834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58341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58341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5834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58341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58341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5834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□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환경구성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config</a:t>
            </a:r>
            <a:r>
              <a:rPr lang="en-US" altLang="ko-KR" sz="2000" dirty="0" smtClean="0">
                <a:solidFill>
                  <a:schemeClr val="tx1"/>
                </a:solidFill>
              </a:rPr>
              <a:t> --global user.name “USER_NAME”</a:t>
            </a: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	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config</a:t>
            </a:r>
            <a:r>
              <a:rPr lang="en-US" altLang="ko-KR" sz="2000" dirty="0" smtClean="0">
                <a:solidFill>
                  <a:schemeClr val="tx1"/>
                </a:solidFill>
              </a:rPr>
              <a:t> --global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user.email</a:t>
            </a:r>
            <a:r>
              <a:rPr lang="en-US" altLang="ko-KR" sz="2000" dirty="0" smtClean="0">
                <a:solidFill>
                  <a:schemeClr val="tx1"/>
                </a:solidFill>
              </a:rPr>
              <a:t> “USER_EMAIL”</a:t>
            </a: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	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config</a:t>
            </a:r>
            <a:r>
              <a:rPr lang="en-US" altLang="ko-KR" sz="2000" dirty="0" smtClean="0">
                <a:solidFill>
                  <a:schemeClr val="tx1"/>
                </a:solidFill>
              </a:rPr>
              <a:t> --global </a:t>
            </a:r>
            <a:r>
              <a:rPr lang="en-US" altLang="ko-KR" sz="2000" dirty="0" smtClean="0">
                <a:solidFill>
                  <a:schemeClr val="tx1"/>
                </a:solidFill>
              </a:rPr>
              <a:t>–list</a:t>
            </a: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" name="그림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4400" y="3488400"/>
            <a:ext cx="7494120" cy="2512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□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Git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저장소 만들기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init : </a:t>
            </a:r>
            <a:r>
              <a:rPr lang="ko-KR" altLang="en-US" sz="2000" dirty="0" smtClean="0">
                <a:solidFill>
                  <a:schemeClr val="tx1"/>
                </a:solidFill>
              </a:rPr>
              <a:t>저장소 생성</a:t>
            </a: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</a:rPr>
              <a:t>초기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브랜치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: master branch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.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ko-KR" altLang="en-US" sz="2000" dirty="0" smtClean="0">
                <a:solidFill>
                  <a:schemeClr val="tx1"/>
                </a:solidFill>
              </a:rPr>
              <a:t>폴더 </a:t>
            </a:r>
            <a:r>
              <a:rPr lang="ko-KR" altLang="en-US" sz="2000" dirty="0" smtClean="0">
                <a:solidFill>
                  <a:schemeClr val="tx1"/>
                </a:solidFill>
              </a:rPr>
              <a:t>생성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1" name="그림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0880" y="3645000"/>
            <a:ext cx="7265520" cy="2055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834207" y="2381951"/>
            <a:ext cx="4313956" cy="2094097"/>
            <a:chOff x="24149378" y="8243298"/>
            <a:chExt cx="8825860" cy="428428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5985" y="9392493"/>
              <a:ext cx="5016137" cy="3135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064548" y="8811788"/>
              <a:ext cx="6910690" cy="207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GIT </a:t>
              </a:r>
              <a:r>
                <a:rPr lang="ko-KR" altLang="en-US" sz="6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소개</a:t>
              </a:r>
              <a:endParaRPr lang="ko-KR" altLang="en-US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149378" y="8243298"/>
              <a:ext cx="2043821" cy="380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</a:t>
              </a:r>
              <a:endParaRPr lang="ko-KR" altLang="en-US" sz="1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815" b="81667"/>
          <a:stretch/>
        </p:blipFill>
        <p:spPr>
          <a:xfrm>
            <a:off x="5270500" y="0"/>
            <a:ext cx="3873500" cy="1257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815" b="81667"/>
          <a:stretch/>
        </p:blipFill>
        <p:spPr>
          <a:xfrm rot="10800000">
            <a:off x="6152" y="5600700"/>
            <a:ext cx="3873500" cy="1257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560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□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Git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관리 목록에 추가하고 저장소에 올리기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add FILE_NAME : 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Stage Area</a:t>
            </a:r>
            <a:r>
              <a:rPr lang="ko-KR" altLang="en-US" sz="1600" dirty="0" smtClean="0">
                <a:solidFill>
                  <a:schemeClr val="tx1"/>
                </a:solidFill>
              </a:rPr>
              <a:t>에 등록</a:t>
            </a:r>
          </a:p>
          <a:p>
            <a:endParaRPr lang="ko-KR" altLang="en-US" sz="16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status :</a:t>
            </a:r>
            <a:r>
              <a:rPr lang="ko-KR" altLang="en-US" sz="1600" dirty="0" smtClean="0">
                <a:solidFill>
                  <a:schemeClr val="tx1"/>
                </a:solidFill>
              </a:rPr>
              <a:t>현재 상태 확인</a:t>
            </a:r>
          </a:p>
          <a:p>
            <a:endParaRPr lang="ko-KR" altLang="en-US" sz="16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commit -m LOG :</a:t>
            </a:r>
            <a:r>
              <a:rPr lang="ko-KR" altLang="en-US" sz="1600" dirty="0" smtClean="0">
                <a:solidFill>
                  <a:schemeClr val="tx1"/>
                </a:solidFill>
              </a:rPr>
              <a:t>저장소에 저장</a:t>
            </a:r>
          </a:p>
          <a:p>
            <a:r>
              <a:rPr lang="ko-KR" altLang="en-US" sz="1600" dirty="0" smtClean="0"/>
              <a:t>	  </a:t>
            </a:r>
            <a:r>
              <a:rPr lang="en-US" altLang="ko-KR" sz="1600" dirty="0" smtClean="0">
                <a:solidFill>
                  <a:srgbClr val="0000FF"/>
                </a:solidFill>
              </a:rPr>
              <a:t>(</a:t>
            </a:r>
            <a:r>
              <a:rPr lang="ko-KR" altLang="en-US" sz="1600" dirty="0" smtClean="0">
                <a:solidFill>
                  <a:srgbClr val="0000FF"/>
                </a:solidFill>
              </a:rPr>
              <a:t>이 때 </a:t>
            </a:r>
            <a:r>
              <a:rPr lang="en-US" altLang="ko-KR" sz="1600" dirty="0" smtClean="0">
                <a:solidFill>
                  <a:srgbClr val="0000FF"/>
                </a:solidFill>
              </a:rPr>
              <a:t>commit</a:t>
            </a:r>
            <a:r>
              <a:rPr lang="ko-KR" altLang="en-US" sz="1600" dirty="0" smtClean="0">
                <a:solidFill>
                  <a:srgbClr val="0000FF"/>
                </a:solidFill>
              </a:rPr>
              <a:t>으로 저장된 저장소는 자신의 </a:t>
            </a:r>
            <a:r>
              <a:rPr lang="en-US" altLang="ko-KR" sz="1600" dirty="0" smtClean="0">
                <a:solidFill>
                  <a:srgbClr val="0000FF"/>
                </a:solidFill>
              </a:rPr>
              <a:t>PC </a:t>
            </a:r>
            <a:r>
              <a:rPr lang="ko-KR" altLang="en-US" sz="1600" dirty="0" smtClean="0">
                <a:solidFill>
                  <a:srgbClr val="0000FF"/>
                </a:solidFill>
              </a:rPr>
              <a:t>저장소이다</a:t>
            </a:r>
            <a:r>
              <a:rPr lang="en-US" altLang="ko-KR" sz="1600" dirty="0" smtClean="0">
                <a:solidFill>
                  <a:srgbClr val="0000FF"/>
                </a:solidFill>
              </a:rPr>
              <a:t>.)</a:t>
            </a:r>
            <a:endParaRPr lang="ko-KR" altLang="en-US" sz="1600" dirty="0" smtClean="0"/>
          </a:p>
          <a:p>
            <a:endParaRPr lang="ko-KR" altLang="en-US" sz="1600" dirty="0" smtClean="0"/>
          </a:p>
          <a:p>
            <a:r>
              <a:rPr lang="ko-KR" altLang="en-US" sz="1600" dirty="0" smtClean="0">
                <a:solidFill>
                  <a:srgbClr val="000000"/>
                </a:solidFill>
              </a:rPr>
              <a:t>	</a:t>
            </a:r>
            <a:r>
              <a:rPr lang="en-US" altLang="ko-KR" sz="1600" dirty="0" smtClean="0">
                <a:solidFill>
                  <a:srgbClr val="00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git</a:t>
            </a:r>
            <a:r>
              <a:rPr lang="ko-KR" altLang="en-US" sz="1600" dirty="0" smtClean="0">
                <a:solidFill>
                  <a:srgbClr val="000000"/>
                </a:solidFill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</a:rPr>
              <a:t>log : </a:t>
            </a:r>
            <a:r>
              <a:rPr lang="ko-KR" altLang="en-US" sz="1600" dirty="0" smtClean="0">
                <a:solidFill>
                  <a:srgbClr val="000000"/>
                </a:solidFill>
              </a:rPr>
              <a:t>지금까지 </a:t>
            </a:r>
            <a:r>
              <a:rPr lang="en-US" altLang="ko-KR" sz="1600" dirty="0" smtClean="0">
                <a:solidFill>
                  <a:srgbClr val="000000"/>
                </a:solidFill>
              </a:rPr>
              <a:t>commit</a:t>
            </a:r>
            <a:r>
              <a:rPr lang="ko-KR" altLang="en-US" sz="1600" dirty="0" smtClean="0">
                <a:solidFill>
                  <a:srgbClr val="000000"/>
                </a:solidFill>
              </a:rPr>
              <a:t>한 </a:t>
            </a:r>
            <a:r>
              <a:rPr lang="en-US" altLang="ko-KR" sz="1600" dirty="0" smtClean="0">
                <a:solidFill>
                  <a:srgbClr val="000000"/>
                </a:solidFill>
              </a:rPr>
              <a:t>Log </a:t>
            </a:r>
            <a:r>
              <a:rPr lang="ko-KR" altLang="en-US" sz="1600" dirty="0" smtClean="0">
                <a:solidFill>
                  <a:srgbClr val="000000"/>
                </a:solidFill>
              </a:rPr>
              <a:t>확인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endParaRPr lang="en-US" altLang="ko-KR" sz="1600" dirty="0" smtClean="0">
              <a:solidFill>
                <a:srgbClr val="000000"/>
              </a:solidFill>
            </a:endParaRPr>
          </a:p>
          <a:p>
            <a:endParaRPr lang="en-US" altLang="ko-KR" sz="1600" dirty="0" smtClean="0">
              <a:solidFill>
                <a:srgbClr val="000000"/>
              </a:solidFill>
            </a:endParaRPr>
          </a:p>
          <a:p>
            <a:endParaRPr lang="en-US" altLang="ko-KR" sz="1600" dirty="0" smtClean="0">
              <a:solidFill>
                <a:srgbClr val="000000"/>
              </a:solidFill>
            </a:endParaRPr>
          </a:p>
          <a:p>
            <a:endParaRPr lang="en-US" altLang="ko-KR" sz="1600" dirty="0" smtClean="0">
              <a:solidFill>
                <a:srgbClr val="000000"/>
              </a:solidFill>
            </a:endParaRPr>
          </a:p>
          <a:p>
            <a:r>
              <a:rPr lang="en-US" altLang="ko-KR" sz="1600" dirty="0" smtClean="0"/>
              <a:t>\</a:t>
            </a:r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1" name="그림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7000" y="3789000"/>
            <a:ext cx="7542000" cy="297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1" name="그림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5120" y="1828800"/>
            <a:ext cx="5556240" cy="32068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□ 차이점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살펴보기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6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diff : Staging, Commit </a:t>
            </a:r>
            <a:r>
              <a:rPr lang="ko-KR" altLang="en-US" sz="1600" dirty="0" smtClean="0">
                <a:solidFill>
                  <a:schemeClr val="tx1"/>
                </a:solidFill>
              </a:rPr>
              <a:t>되지 않은 </a:t>
            </a:r>
            <a:r>
              <a:rPr lang="en-US" altLang="ko-KR" sz="1600" dirty="0" smtClean="0">
                <a:solidFill>
                  <a:schemeClr val="tx1"/>
                </a:solidFill>
              </a:rPr>
              <a:t>Working directory</a:t>
            </a:r>
            <a:r>
              <a:rPr lang="ko-KR" altLang="en-US" sz="1600" dirty="0" smtClean="0">
                <a:solidFill>
                  <a:schemeClr val="tx1"/>
                </a:solidFill>
              </a:rPr>
              <a:t>변경사항</a:t>
            </a:r>
          </a:p>
          <a:p>
            <a:endParaRPr lang="ko-KR" altLang="en-US" sz="10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diff --cached : Staging </a:t>
            </a:r>
            <a:r>
              <a:rPr lang="ko-KR" altLang="en-US" sz="1600" dirty="0" smtClean="0">
                <a:solidFill>
                  <a:schemeClr val="tx1"/>
                </a:solidFill>
              </a:rPr>
              <a:t>된 </a:t>
            </a:r>
            <a:r>
              <a:rPr lang="ko-KR" altLang="en-US" sz="1600" dirty="0" smtClean="0">
                <a:solidFill>
                  <a:schemeClr val="tx1"/>
                </a:solidFill>
              </a:rPr>
              <a:t>변경사항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ko-KR" altLang="en-US" sz="10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diff HEAD : </a:t>
            </a:r>
            <a:r>
              <a:rPr lang="ko-KR" altLang="en-US" sz="1600" dirty="0" smtClean="0">
                <a:solidFill>
                  <a:schemeClr val="tx1"/>
                </a:solidFill>
              </a:rPr>
              <a:t>모든 변경사항</a:t>
            </a:r>
          </a:p>
          <a:p>
            <a:endParaRPr lang="ko-KR" altLang="en-US" sz="10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diff </a:t>
            </a:r>
            <a:r>
              <a:rPr lang="en-US" altLang="ko-KR" sz="1600" dirty="0" smtClean="0">
                <a:solidFill>
                  <a:srgbClr val="FF0000"/>
                </a:solidFill>
              </a:rPr>
              <a:t>COMMIT_NAME</a:t>
            </a:r>
            <a:r>
              <a:rPr lang="en-US" altLang="ko-KR" sz="1600" dirty="0" smtClean="0">
                <a:solidFill>
                  <a:schemeClr val="tx1"/>
                </a:solidFill>
              </a:rPr>
              <a:t> : </a:t>
            </a:r>
            <a:r>
              <a:rPr lang="ko-KR" altLang="en-US" sz="1600" dirty="0" smtClean="0">
                <a:solidFill>
                  <a:schemeClr val="tx1"/>
                </a:solidFill>
              </a:rPr>
              <a:t>저장소간의 차이점</a:t>
            </a:r>
          </a:p>
          <a:p>
            <a:endParaRPr lang="ko-KR" altLang="en-US" sz="10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blame ( -L, LINE_NUMBER, LINE_NUMBER(LINE) ) FILE_NAME</a:t>
            </a: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log 18f822e.. : HEAD</a:t>
            </a:r>
            <a:r>
              <a:rPr lang="ko-KR" altLang="en-US" sz="1600" dirty="0" smtClean="0">
                <a:solidFill>
                  <a:schemeClr val="tx1"/>
                </a:solidFill>
              </a:rPr>
              <a:t>를 생략으로 간주</a:t>
            </a:r>
          </a:p>
          <a:p>
            <a:endParaRPr lang="ko-KR" altLang="en-US" sz="10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log --pretty=format:”%h %s” 1.0..HEAD</a:t>
            </a: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log -1 HEAD^^^</a:t>
            </a: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log -1 HEAD~3</a:t>
            </a: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log --since=”5 </a:t>
            </a:r>
            <a:r>
              <a:rPr lang="en-US" altLang="ko-KR" sz="1600" dirty="0" smtClean="0">
                <a:solidFill>
                  <a:schemeClr val="tx1"/>
                </a:solidFill>
              </a:rPr>
              <a:t>hours”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" name="그림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9480" y="1476720"/>
            <a:ext cx="6352920" cy="4238280"/>
          </a:xfrm>
          <a:prstGeom prst="rect">
            <a:avLst/>
          </a:prstGeom>
        </p:spPr>
      </p:pic>
      <p:sp>
        <p:nvSpPr>
          <p:cNvPr id="22" name="CustomShape 2"/>
          <p:cNvSpPr/>
          <p:nvPr/>
        </p:nvSpPr>
        <p:spPr>
          <a:xfrm>
            <a:off x="4082400" y="1877760"/>
            <a:ext cx="129744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5" name="CustomShape 3"/>
          <p:cNvSpPr/>
          <p:nvPr/>
        </p:nvSpPr>
        <p:spPr>
          <a:xfrm>
            <a:off x="4082400" y="4650120"/>
            <a:ext cx="143856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□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브랜치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태그 사용하기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16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branch </a:t>
            </a:r>
            <a:r>
              <a:rPr lang="en-US" altLang="ko-KR" sz="1600" dirty="0" smtClean="0">
                <a:solidFill>
                  <a:srgbClr val="FF0000"/>
                </a:solidFill>
              </a:rPr>
              <a:t>NEW_BRANCH </a:t>
            </a:r>
            <a:r>
              <a:rPr lang="en-US" altLang="ko-KR" sz="1600" dirty="0" smtClean="0">
                <a:solidFill>
                  <a:srgbClr val="0047FF"/>
                </a:solidFill>
              </a:rPr>
              <a:t>ORIGINAL_BRANCH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>
                <a:solidFill>
                  <a:srgbClr val="000000"/>
                </a:solidFill>
              </a:rPr>
              <a:t>	- 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git</a:t>
            </a:r>
            <a:r>
              <a:rPr lang="en-US" altLang="ko-KR" sz="1600" dirty="0" smtClean="0">
                <a:solidFill>
                  <a:srgbClr val="000000"/>
                </a:solidFill>
              </a:rPr>
              <a:t> checkout </a:t>
            </a:r>
            <a:r>
              <a:rPr lang="en-US" altLang="ko-KR" sz="1600" dirty="0" smtClean="0">
                <a:solidFill>
                  <a:srgbClr val="FF0000"/>
                </a:solidFill>
              </a:rPr>
              <a:t>BRANCH_NAME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>
                <a:solidFill>
                  <a:srgbClr val="000000"/>
                </a:solidFill>
              </a:rPr>
              <a:t>	- 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git</a:t>
            </a:r>
            <a:r>
              <a:rPr lang="en-US" altLang="ko-KR" sz="1600" dirty="0" smtClean="0">
                <a:solidFill>
                  <a:srgbClr val="000000"/>
                </a:solidFill>
              </a:rPr>
              <a:t> tag </a:t>
            </a:r>
            <a:r>
              <a:rPr lang="en-US" altLang="ko-KR" sz="1600" dirty="0" smtClean="0">
                <a:solidFill>
                  <a:srgbClr val="FF0000"/>
                </a:solidFill>
              </a:rPr>
              <a:t>TAG_NAME</a:t>
            </a:r>
            <a:r>
              <a:rPr lang="en-US" altLang="ko-KR" sz="1600" dirty="0" smtClean="0">
                <a:solidFill>
                  <a:srgbClr val="000000"/>
                </a:solidFill>
              </a:rPr>
              <a:t> </a:t>
            </a:r>
            <a:r>
              <a:rPr lang="en-US" altLang="ko-KR" sz="1600" dirty="0" smtClean="0">
                <a:solidFill>
                  <a:srgbClr val="0000FF"/>
                </a:solidFill>
              </a:rPr>
              <a:t>BRANCH_NAME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>
                <a:solidFill>
                  <a:srgbClr val="000000"/>
                </a:solidFill>
              </a:rPr>
              <a:t>	- 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git</a:t>
            </a:r>
            <a:r>
              <a:rPr lang="en-US" altLang="ko-KR" sz="1600" dirty="0" smtClean="0">
                <a:solidFill>
                  <a:srgbClr val="000000"/>
                </a:solidFill>
              </a:rPr>
              <a:t> branch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>
                <a:solidFill>
                  <a:srgbClr val="000000"/>
                </a:solidFill>
              </a:rPr>
              <a:t>	- 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git</a:t>
            </a:r>
            <a:r>
              <a:rPr lang="en-US" altLang="ko-KR" sz="1600" dirty="0" smtClean="0">
                <a:solidFill>
                  <a:srgbClr val="000000"/>
                </a:solidFill>
              </a:rPr>
              <a:t> tag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b="1" dirty="0" smtClean="0">
                <a:solidFill>
                  <a:srgbClr val="000000"/>
                </a:solidFill>
              </a:rPr>
              <a:t>□ 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원격 저장소 복제하기</a:t>
            </a:r>
            <a:endParaRPr lang="ko-KR" altLang="en-US" sz="2000" dirty="0" smtClean="0"/>
          </a:p>
          <a:p>
            <a:endParaRPr lang="ko-KR" altLang="en-US" sz="2000" dirty="0" smtClean="0"/>
          </a:p>
          <a:p>
            <a:r>
              <a:rPr lang="ko-KR" altLang="en-US" sz="2800" dirty="0" smtClean="0">
                <a:solidFill>
                  <a:srgbClr val="000000"/>
                </a:solidFill>
              </a:rPr>
              <a:t>	</a:t>
            </a:r>
            <a:r>
              <a:rPr lang="en-US" altLang="ko-KR" sz="1600" dirty="0" smtClean="0">
                <a:solidFill>
                  <a:srgbClr val="00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git</a:t>
            </a:r>
            <a:r>
              <a:rPr lang="en-US" altLang="ko-KR" sz="1600" dirty="0" smtClean="0">
                <a:solidFill>
                  <a:srgbClr val="000000"/>
                </a:solidFill>
              </a:rPr>
              <a:t> clone </a:t>
            </a:r>
            <a:r>
              <a:rPr lang="en-US" altLang="ko-KR" sz="1600" dirty="0" smtClean="0">
                <a:solidFill>
                  <a:srgbClr val="FF0000"/>
                </a:solidFill>
              </a:rPr>
              <a:t>git://github.com</a:t>
            </a:r>
            <a:r>
              <a:rPr lang="en-US" altLang="ko-KR" sz="1600" dirty="0" smtClean="0">
                <a:solidFill>
                  <a:srgbClr val="FF0000"/>
                </a:solidFill>
              </a:rPr>
              <a:t>/.....</a:t>
            </a:r>
          </a:p>
          <a:p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1" name="그림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5680" y="1083600"/>
            <a:ext cx="6352920" cy="3031200"/>
          </a:xfrm>
          <a:prstGeom prst="rect">
            <a:avLst/>
          </a:prstGeom>
        </p:spPr>
      </p:pic>
      <p:pic>
        <p:nvPicPr>
          <p:cNvPr id="22" name="그림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42400" y="4239000"/>
            <a:ext cx="6352920" cy="2161800"/>
          </a:xfrm>
          <a:prstGeom prst="rect">
            <a:avLst/>
          </a:prstGeom>
        </p:spPr>
      </p:pic>
      <p:sp>
        <p:nvSpPr>
          <p:cNvPr id="23" name="CustomShape 2"/>
          <p:cNvSpPr/>
          <p:nvPr/>
        </p:nvSpPr>
        <p:spPr>
          <a:xfrm>
            <a:off x="4402080" y="1869480"/>
            <a:ext cx="182700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5" name="CustomShape 4"/>
          <p:cNvSpPr/>
          <p:nvPr/>
        </p:nvSpPr>
        <p:spPr>
          <a:xfrm>
            <a:off x="1747440" y="2156760"/>
            <a:ext cx="75132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6" name="CustomShape 3"/>
          <p:cNvSpPr/>
          <p:nvPr/>
        </p:nvSpPr>
        <p:spPr>
          <a:xfrm>
            <a:off x="4402440" y="2592720"/>
            <a:ext cx="196812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7" name="CustomShape 5"/>
          <p:cNvSpPr/>
          <p:nvPr/>
        </p:nvSpPr>
        <p:spPr>
          <a:xfrm>
            <a:off x="1739160" y="3306240"/>
            <a:ext cx="113904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8" name="CustomShape 6"/>
          <p:cNvSpPr/>
          <p:nvPr/>
        </p:nvSpPr>
        <p:spPr>
          <a:xfrm>
            <a:off x="4403160" y="3429000"/>
            <a:ext cx="150876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9" name="CustomShape 7"/>
          <p:cNvSpPr/>
          <p:nvPr/>
        </p:nvSpPr>
        <p:spPr>
          <a:xfrm>
            <a:off x="4438800" y="5905080"/>
            <a:ext cx="203364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□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브랜치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간의 변경사항 합치기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</a:rPr>
              <a:t>바로 합치기</a:t>
            </a: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	☞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000" dirty="0" smtClean="0">
                <a:solidFill>
                  <a:schemeClr val="tx1"/>
                </a:solidFill>
              </a:rPr>
              <a:t> merge </a:t>
            </a:r>
            <a:r>
              <a:rPr lang="en-US" altLang="ko-KR" sz="2000" dirty="0" smtClean="0">
                <a:solidFill>
                  <a:srgbClr val="FF0000"/>
                </a:solidFill>
              </a:rPr>
              <a:t>BRANCH_NAME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>
                <a:solidFill>
                  <a:srgbClr val="000000"/>
                </a:solidFill>
              </a:rPr>
              <a:t>	- </a:t>
            </a:r>
            <a:r>
              <a:rPr lang="ko-KR" altLang="en-US" sz="2000" dirty="0" err="1" smtClean="0">
                <a:solidFill>
                  <a:srgbClr val="000000"/>
                </a:solidFill>
              </a:rPr>
              <a:t>커밋</a:t>
            </a:r>
            <a:r>
              <a:rPr lang="ko-KR" altLang="en-US" sz="2000" dirty="0" smtClean="0">
                <a:solidFill>
                  <a:srgbClr val="000000"/>
                </a:solidFill>
              </a:rPr>
              <a:t> 합치기</a:t>
            </a:r>
            <a:endParaRPr lang="ko-KR" altLang="en-US" sz="2000" dirty="0" smtClean="0"/>
          </a:p>
          <a:p>
            <a:r>
              <a:rPr lang="ko-KR" altLang="en-US" sz="2000" dirty="0" smtClean="0">
                <a:solidFill>
                  <a:srgbClr val="000000"/>
                </a:solidFill>
              </a:rPr>
              <a:t>		☞ </a:t>
            </a:r>
            <a:r>
              <a:rPr lang="en-US" altLang="ko-KR" sz="2000" dirty="0" err="1" smtClean="0">
                <a:solidFill>
                  <a:srgbClr val="000000"/>
                </a:solidFill>
              </a:rPr>
              <a:t>git</a:t>
            </a:r>
            <a:r>
              <a:rPr lang="en-US" altLang="ko-KR" sz="2000" dirty="0" smtClean="0">
                <a:solidFill>
                  <a:srgbClr val="000000"/>
                </a:solidFill>
              </a:rPr>
              <a:t> merge –squash </a:t>
            </a:r>
            <a:r>
              <a:rPr lang="en-US" altLang="ko-KR" sz="2000" dirty="0" smtClean="0">
                <a:solidFill>
                  <a:srgbClr val="FF0000"/>
                </a:solidFill>
              </a:rPr>
              <a:t>BRANCH_NAME</a:t>
            </a:r>
            <a:endParaRPr lang="en-US" altLang="ko-KR" sz="2000" dirty="0" smtClean="0"/>
          </a:p>
          <a:p>
            <a:r>
              <a:rPr lang="en-US" altLang="ko-KR" sz="2000" dirty="0" smtClean="0">
                <a:solidFill>
                  <a:srgbClr val="000000"/>
                </a:solidFill>
              </a:rPr>
              <a:t>		☞ </a:t>
            </a:r>
            <a:r>
              <a:rPr lang="en-US" altLang="ko-KR" sz="2000" dirty="0" err="1" smtClean="0">
                <a:solidFill>
                  <a:srgbClr val="000000"/>
                </a:solidFill>
              </a:rPr>
              <a:t>git</a:t>
            </a:r>
            <a:r>
              <a:rPr lang="en-US" altLang="ko-KR" sz="2000" dirty="0" smtClean="0">
                <a:solidFill>
                  <a:srgbClr val="000000"/>
                </a:solidFill>
              </a:rPr>
              <a:t> commit -m </a:t>
            </a:r>
            <a:r>
              <a:rPr lang="en-US" altLang="ko-KR" sz="2000" dirty="0" smtClean="0">
                <a:solidFill>
                  <a:srgbClr val="FF0000"/>
                </a:solidFill>
              </a:rPr>
              <a:t>LOG_COMMENT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>
                <a:solidFill>
                  <a:srgbClr val="000000"/>
                </a:solidFill>
              </a:rPr>
              <a:t>	- </a:t>
            </a:r>
            <a:r>
              <a:rPr lang="ko-KR" altLang="en-US" sz="2000" dirty="0" smtClean="0">
                <a:solidFill>
                  <a:srgbClr val="000000"/>
                </a:solidFill>
              </a:rPr>
              <a:t>선택하여 합치기</a:t>
            </a:r>
            <a:endParaRPr lang="ko-KR" altLang="en-US" sz="2000" dirty="0" smtClean="0"/>
          </a:p>
          <a:p>
            <a:r>
              <a:rPr lang="ko-KR" altLang="en-US" sz="2000" dirty="0" smtClean="0">
                <a:solidFill>
                  <a:srgbClr val="000000"/>
                </a:solidFill>
              </a:rPr>
              <a:t>		☞ </a:t>
            </a:r>
            <a:r>
              <a:rPr lang="en-US" altLang="ko-KR" sz="2000" dirty="0" err="1" smtClean="0">
                <a:solidFill>
                  <a:srgbClr val="000000"/>
                </a:solidFill>
              </a:rPr>
              <a:t>git</a:t>
            </a:r>
            <a:r>
              <a:rPr lang="en-US" altLang="ko-KR" sz="2000" dirty="0" smtClean="0">
                <a:solidFill>
                  <a:srgbClr val="000000"/>
                </a:solidFill>
              </a:rPr>
              <a:t> cherry-pick </a:t>
            </a:r>
            <a:r>
              <a:rPr lang="en-US" altLang="ko-KR" sz="2000" dirty="0" smtClean="0">
                <a:solidFill>
                  <a:srgbClr val="FF0000"/>
                </a:solidFill>
              </a:rPr>
              <a:t>COMMIT_NUMBER</a:t>
            </a:r>
            <a:endParaRPr lang="en-US" altLang="ko-KR" sz="2000" dirty="0" smtClean="0"/>
          </a:p>
          <a:p>
            <a:r>
              <a:rPr lang="en-US" altLang="ko-KR" sz="2000" dirty="0" smtClean="0">
                <a:solidFill>
                  <a:srgbClr val="000000"/>
                </a:solidFill>
              </a:rPr>
              <a:t>		☞ </a:t>
            </a:r>
            <a:r>
              <a:rPr lang="en-US" altLang="ko-KR" sz="2000" dirty="0" err="1" smtClean="0">
                <a:solidFill>
                  <a:srgbClr val="000000"/>
                </a:solidFill>
              </a:rPr>
              <a:t>git</a:t>
            </a:r>
            <a:r>
              <a:rPr lang="en-US" altLang="ko-KR" sz="2000" dirty="0" smtClean="0">
                <a:solidFill>
                  <a:srgbClr val="000000"/>
                </a:solidFill>
              </a:rPr>
              <a:t> commit -m </a:t>
            </a:r>
            <a:r>
              <a:rPr lang="en-US" altLang="ko-KR" sz="2000" dirty="0" smtClean="0">
                <a:solidFill>
                  <a:srgbClr val="FF0000"/>
                </a:solidFill>
              </a:rPr>
              <a:t>LOG_COMMENT</a:t>
            </a:r>
          </a:p>
          <a:p>
            <a:endParaRPr lang="en-US" altLang="ko-KR" sz="2000" dirty="0" smtClean="0">
              <a:solidFill>
                <a:srgbClr val="FF0000"/>
              </a:solidFill>
            </a:endParaRPr>
          </a:p>
          <a:p>
            <a:endParaRPr lang="en-US" altLang="ko-KR" sz="2000" dirty="0" smtClean="0">
              <a:solidFill>
                <a:srgbClr val="FF0000"/>
              </a:solidFill>
            </a:endParaRPr>
          </a:p>
          <a:p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□ 충돌 다루기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커밋을</a:t>
            </a:r>
            <a:r>
              <a:rPr lang="ko-KR" altLang="en-US" sz="2000" dirty="0" smtClean="0">
                <a:solidFill>
                  <a:schemeClr val="tx1"/>
                </a:solidFill>
              </a:rPr>
              <a:t> 자동적으로 합칠 수 없는 경우</a:t>
            </a: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</a:rPr>
              <a:t>각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브랜치에서</a:t>
            </a:r>
            <a:r>
              <a:rPr lang="ko-KR" altLang="en-US" sz="2000" dirty="0" smtClean="0">
                <a:solidFill>
                  <a:schemeClr val="tx1"/>
                </a:solidFill>
              </a:rPr>
              <a:t> 동일한 영역을 다르게 변경할 경우가 빈번</a:t>
            </a: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합칠내용이</a:t>
            </a:r>
            <a:r>
              <a:rPr lang="ko-KR" altLang="en-US" sz="2000" dirty="0" smtClean="0">
                <a:solidFill>
                  <a:schemeClr val="tx1"/>
                </a:solidFill>
              </a:rPr>
              <a:t> 간단할 경우 직접 수정</a:t>
            </a: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mergetool</a:t>
            </a:r>
            <a:r>
              <a:rPr lang="ko-KR" altLang="en-US" sz="2000" dirty="0" smtClean="0">
                <a:solidFill>
                  <a:schemeClr val="tx1"/>
                </a:solidFill>
              </a:rPr>
              <a:t> 이용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 </a:t>
            </a:r>
            <a:r>
              <a:rPr lang="ko-KR" altLang="en-US" sz="2000" dirty="0" smtClean="0">
                <a:solidFill>
                  <a:schemeClr val="tx1"/>
                </a:solidFill>
              </a:rPr>
              <a:t>수정 후 변경사항이 올라갈 수 있도록 </a:t>
            </a:r>
            <a:r>
              <a:rPr lang="en-US" altLang="ko-KR" sz="2000" dirty="0" smtClean="0">
                <a:solidFill>
                  <a:schemeClr val="tx1"/>
                </a:solidFill>
              </a:rPr>
              <a:t>commit</a:t>
            </a:r>
            <a:r>
              <a:rPr lang="ko-KR" altLang="en-US" sz="2000" dirty="0" smtClean="0">
                <a:solidFill>
                  <a:schemeClr val="tx1"/>
                </a:solidFill>
              </a:rPr>
              <a:t>을 해준다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" name="그림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1371600"/>
            <a:ext cx="6352920" cy="1161720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" y="2971800"/>
            <a:ext cx="7543800" cy="2504880"/>
          </a:xfrm>
          <a:prstGeom prst="rect">
            <a:avLst/>
          </a:prstGeom>
        </p:spPr>
      </p:pic>
      <p:sp>
        <p:nvSpPr>
          <p:cNvPr id="22" name="CustomShape 2"/>
          <p:cNvSpPr/>
          <p:nvPr/>
        </p:nvSpPr>
        <p:spPr>
          <a:xfrm>
            <a:off x="914400" y="1949400"/>
            <a:ext cx="369360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" name="그림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400" y="1443600"/>
            <a:ext cx="7714800" cy="4572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3200" b="1" dirty="0" smtClean="0">
                <a:solidFill>
                  <a:schemeClr val="tx1"/>
                </a:solidFill>
              </a:rPr>
              <a:t>GIT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이란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?</a:t>
            </a:r>
          </a:p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Linux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소스를 관리하기 위해 </a:t>
            </a:r>
            <a:r>
              <a:rPr lang="en-US" altLang="ko-KR" sz="2400" dirty="0" err="1" smtClean="0">
                <a:solidFill>
                  <a:schemeClr val="tx1"/>
                </a:solidFill>
                <a:latin typeface="+mn-ea"/>
              </a:rPr>
              <a:t>Linus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dirty="0" err="1" smtClean="0">
                <a:solidFill>
                  <a:schemeClr val="tx1"/>
                </a:solidFill>
                <a:latin typeface="+mn-ea"/>
              </a:rPr>
              <a:t>Torvalds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가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개발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무료이자 오픈 소스이며 분산버전 관리 시스템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400" dirty="0" smtClean="0">
                <a:solidFill>
                  <a:schemeClr val="tx1"/>
                </a:solidFill>
              </a:rPr>
              <a:t> Clone</a:t>
            </a:r>
            <a:r>
              <a:rPr lang="ko-KR" altLang="en-US" sz="2400" dirty="0" smtClean="0">
                <a:solidFill>
                  <a:schemeClr val="tx1"/>
                </a:solidFill>
              </a:rPr>
              <a:t>들은 </a:t>
            </a:r>
            <a:r>
              <a:rPr lang="en-US" altLang="ko-KR" sz="2400" dirty="0" smtClean="0">
                <a:solidFill>
                  <a:schemeClr val="tx1"/>
                </a:solidFill>
              </a:rPr>
              <a:t>full-fledged repository.</a:t>
            </a:r>
            <a:r>
              <a:rPr lang="ko-KR" altLang="en-US" sz="2400" dirty="0" smtClean="0">
                <a:solidFill>
                  <a:schemeClr val="tx1"/>
                </a:solidFill>
              </a:rPr>
              <a:t> 모든 </a:t>
            </a:r>
            <a:r>
              <a:rPr lang="en-US" altLang="ko-KR" sz="2400" dirty="0" smtClean="0">
                <a:solidFill>
                  <a:schemeClr val="tx1"/>
                </a:solidFill>
              </a:rPr>
              <a:t>history, revision</a:t>
            </a:r>
            <a:r>
              <a:rPr lang="ko-KR" altLang="en-US" sz="2400" dirty="0" smtClean="0">
                <a:solidFill>
                  <a:schemeClr val="tx1"/>
                </a:solidFill>
              </a:rPr>
              <a:t>추적 기능</a:t>
            </a:r>
            <a:r>
              <a:rPr lang="en-US" altLang="ko-KR" sz="2400" dirty="0" smtClean="0">
                <a:solidFill>
                  <a:schemeClr val="tx1"/>
                </a:solidFill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</a:rPr>
              <a:t>중앙 서버로부터 서로의존적이지 않음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r>
              <a:rPr lang="ko-KR" altLang="ko-KR" sz="2400" dirty="0" smtClean="0">
                <a:solidFill>
                  <a:schemeClr val="tx1"/>
                </a:solidFill>
              </a:rPr>
              <a:t>은</a:t>
            </a:r>
            <a:r>
              <a:rPr lang="en-US" altLang="ko-KR" sz="2400" dirty="0" smtClean="0">
                <a:solidFill>
                  <a:schemeClr val="tx1"/>
                </a:solidFill>
              </a:rPr>
              <a:t>  Mercurial, Bazaar, Subversion, CVS, Perforce, Visual SourceSafe </a:t>
            </a:r>
            <a:r>
              <a:rPr lang="ko-KR" altLang="ko-KR" sz="2400" dirty="0" smtClean="0">
                <a:solidFill>
                  <a:schemeClr val="tx1"/>
                </a:solidFill>
              </a:rPr>
              <a:t>툴과 같이 파일에 대한 버전 관리에 사용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  <a:endParaRPr lang="ko-KR" altLang="ko-KR" sz="2400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r>
              <a:rPr lang="ko-KR" altLang="ko-KR" sz="2400" dirty="0" smtClean="0">
                <a:solidFill>
                  <a:schemeClr val="tx1"/>
                </a:solidFill>
              </a:rPr>
              <a:t>현재</a:t>
            </a:r>
            <a:r>
              <a:rPr lang="en-US" altLang="ko-KR" sz="2400" dirty="0" smtClean="0">
                <a:solidFill>
                  <a:schemeClr val="tx1"/>
                </a:solidFill>
              </a:rPr>
              <a:t> GIT </a:t>
            </a:r>
            <a:r>
              <a:rPr lang="ko-KR" altLang="ko-KR" sz="2400" dirty="0" smtClean="0">
                <a:solidFill>
                  <a:schemeClr val="tx1"/>
                </a:solidFill>
              </a:rPr>
              <a:t>프로그램은</a:t>
            </a:r>
            <a:r>
              <a:rPr lang="en-US" altLang="ko-KR" sz="2400" dirty="0" smtClean="0">
                <a:solidFill>
                  <a:schemeClr val="tx1"/>
                </a:solidFill>
              </a:rPr>
              <a:t> Windows, Mac OSX, </a:t>
            </a:r>
            <a:r>
              <a:rPr lang="ko-KR" altLang="ko-KR" sz="2400" dirty="0" smtClean="0">
                <a:solidFill>
                  <a:schemeClr val="tx1"/>
                </a:solidFill>
              </a:rPr>
              <a:t>기타</a:t>
            </a:r>
            <a:r>
              <a:rPr lang="en-US" altLang="ko-KR" sz="2400" dirty="0" smtClean="0">
                <a:solidFill>
                  <a:schemeClr val="tx1"/>
                </a:solidFill>
              </a:rPr>
              <a:t> Linux </a:t>
            </a:r>
            <a:r>
              <a:rPr lang="ko-KR" altLang="ko-KR" sz="2400" dirty="0" smtClean="0">
                <a:solidFill>
                  <a:schemeClr val="tx1"/>
                </a:solidFill>
              </a:rPr>
              <a:t>시스템을 위하여</a:t>
            </a:r>
            <a:r>
              <a:rPr lang="en-US" altLang="ko-KR" sz="2400" dirty="0" smtClean="0">
                <a:solidFill>
                  <a:schemeClr val="tx1"/>
                </a:solidFill>
              </a:rPr>
              <a:t>(Binary, Source) </a:t>
            </a:r>
            <a:r>
              <a:rPr lang="ko-KR" altLang="ko-KR" sz="2400" dirty="0" smtClean="0">
                <a:solidFill>
                  <a:schemeClr val="tx1"/>
                </a:solidFill>
              </a:rPr>
              <a:t>로 제공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  <a:endParaRPr lang="ko-KR" altLang="ko-KR" sz="2400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400" dirty="0" smtClean="0">
                <a:solidFill>
                  <a:schemeClr val="tx1"/>
                </a:solidFill>
              </a:rPr>
              <a:t> Windows, Mac OSX </a:t>
            </a:r>
            <a:r>
              <a:rPr lang="ko-KR" altLang="ko-KR" sz="2400" dirty="0" smtClean="0">
                <a:solidFill>
                  <a:schemeClr val="tx1"/>
                </a:solidFill>
              </a:rPr>
              <a:t>용</a:t>
            </a:r>
            <a:r>
              <a:rPr lang="en-US" altLang="ko-KR" sz="2400" dirty="0" smtClean="0">
                <a:solidFill>
                  <a:schemeClr val="tx1"/>
                </a:solidFill>
              </a:rPr>
              <a:t> GIT </a:t>
            </a:r>
            <a:r>
              <a:rPr lang="ko-KR" altLang="ko-KR" sz="2400" dirty="0" smtClean="0">
                <a:solidFill>
                  <a:schemeClr val="tx1"/>
                </a:solidFill>
              </a:rPr>
              <a:t>프로그램은</a:t>
            </a:r>
            <a:r>
              <a:rPr lang="en-US" altLang="ko-KR" sz="2400" dirty="0" smtClean="0">
                <a:solidFill>
                  <a:schemeClr val="tx1"/>
                </a:solidFill>
              </a:rPr>
              <a:t> Google </a:t>
            </a:r>
            <a:r>
              <a:rPr lang="ko-KR" altLang="ko-KR" sz="2400" dirty="0" smtClean="0">
                <a:solidFill>
                  <a:schemeClr val="tx1"/>
                </a:solidFill>
              </a:rPr>
              <a:t>에서 배포하고 있</a:t>
            </a:r>
            <a:r>
              <a:rPr lang="ko-KR" altLang="en-US" sz="2400" dirty="0" smtClean="0">
                <a:solidFill>
                  <a:schemeClr val="tx1"/>
                </a:solidFill>
              </a:rPr>
              <a:t>음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□ 이력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고쳐쓰기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commit -C HEAD -a --amend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revert -n HEAD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revert -n 540ecb7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reset --soft HEAD^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reset --hard 540ecb7~3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rebase -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600" dirty="0" smtClean="0">
                <a:solidFill>
                  <a:schemeClr val="tx1"/>
                </a:solidFill>
              </a:rPr>
              <a:t> HEAD~3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rebase -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600" dirty="0" smtClean="0">
                <a:solidFill>
                  <a:schemeClr val="tx1"/>
                </a:solidFill>
              </a:rPr>
              <a:t> 0bbdfb^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rebase TAG(BRANCH)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rebase --continue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rebase --skip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	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dirty="0" smtClean="0">
                <a:solidFill>
                  <a:schemeClr val="tx1"/>
                </a:solidFill>
              </a:rPr>
              <a:t> rebase </a:t>
            </a:r>
            <a:r>
              <a:rPr lang="en-US" altLang="ko-KR" sz="1600" dirty="0" smtClean="0">
                <a:solidFill>
                  <a:schemeClr val="tx1"/>
                </a:solidFill>
              </a:rPr>
              <a:t>–abort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" name="그림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8800" y="1143000"/>
            <a:ext cx="6352920" cy="1600200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8800" y="2971800"/>
            <a:ext cx="6352920" cy="3429000"/>
          </a:xfrm>
          <a:prstGeom prst="rect">
            <a:avLst/>
          </a:prstGeom>
        </p:spPr>
      </p:pic>
      <p:sp>
        <p:nvSpPr>
          <p:cNvPr id="22" name="CustomShape 2"/>
          <p:cNvSpPr/>
          <p:nvPr/>
        </p:nvSpPr>
        <p:spPr>
          <a:xfrm>
            <a:off x="4536360" y="1371600"/>
            <a:ext cx="2051640" cy="17172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3" name="CustomShape 3"/>
          <p:cNvSpPr/>
          <p:nvPr/>
        </p:nvSpPr>
        <p:spPr>
          <a:xfrm>
            <a:off x="4500720" y="3140968"/>
            <a:ext cx="2096280" cy="2412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1" name="그림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8080" y="1143000"/>
            <a:ext cx="6352920" cy="2286000"/>
          </a:xfrm>
          <a:prstGeom prst="rect">
            <a:avLst/>
          </a:prstGeom>
        </p:spPr>
      </p:pic>
      <p:pic>
        <p:nvPicPr>
          <p:cNvPr id="22" name="그림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8080" y="3457800"/>
            <a:ext cx="6352920" cy="2943000"/>
          </a:xfrm>
          <a:prstGeom prst="rect">
            <a:avLst/>
          </a:prstGeom>
        </p:spPr>
      </p:pic>
      <p:sp>
        <p:nvSpPr>
          <p:cNvPr id="23" name="CustomShape 3"/>
          <p:cNvSpPr/>
          <p:nvPr/>
        </p:nvSpPr>
        <p:spPr>
          <a:xfrm>
            <a:off x="4355976" y="1700808"/>
            <a:ext cx="1864440" cy="216024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5" name="CustomShape 2"/>
          <p:cNvSpPr/>
          <p:nvPr/>
        </p:nvSpPr>
        <p:spPr>
          <a:xfrm>
            <a:off x="1600200" y="3688200"/>
            <a:ext cx="2209680" cy="59796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" name="그림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200" y="1143000"/>
            <a:ext cx="6352920" cy="5029200"/>
          </a:xfrm>
          <a:prstGeom prst="rect">
            <a:avLst/>
          </a:prstGeom>
        </p:spPr>
      </p:pic>
      <p:sp>
        <p:nvSpPr>
          <p:cNvPr id="21" name="CustomShape 3"/>
          <p:cNvSpPr/>
          <p:nvPr/>
        </p:nvSpPr>
        <p:spPr>
          <a:xfrm>
            <a:off x="3880800" y="3576600"/>
            <a:ext cx="165780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2" name="CustomShape 2"/>
          <p:cNvSpPr/>
          <p:nvPr/>
        </p:nvSpPr>
        <p:spPr>
          <a:xfrm>
            <a:off x="1864800" y="4764600"/>
            <a:ext cx="1297440" cy="52704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□ 원격 저장소 이용하기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000" dirty="0" smtClean="0">
                <a:solidFill>
                  <a:schemeClr val="tx1"/>
                </a:solidFill>
              </a:rPr>
              <a:t> pull </a:t>
            </a:r>
            <a:r>
              <a:rPr lang="en-US" altLang="ko-KR" sz="2000" dirty="0" smtClean="0">
                <a:solidFill>
                  <a:srgbClr val="0000FF"/>
                </a:solidFill>
              </a:rPr>
              <a:t>ORIGIN_REPO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LOCAL_REPO_BRANCH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000" dirty="0" smtClean="0">
                <a:solidFill>
                  <a:schemeClr val="tx1"/>
                </a:solidFill>
              </a:rPr>
              <a:t> push </a:t>
            </a:r>
            <a:r>
              <a:rPr lang="en-US" altLang="ko-KR" sz="2000" dirty="0" smtClean="0">
                <a:solidFill>
                  <a:srgbClr val="0000FF"/>
                </a:solidFill>
              </a:rPr>
              <a:t>ORIGIN_REPO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LOCAL_REPO_BRANCH</a:t>
            </a:r>
            <a:endParaRPr lang="en-US" altLang="ko-KR" sz="2000" dirty="0" smtClean="0"/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	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000" dirty="0" smtClean="0">
                <a:solidFill>
                  <a:schemeClr val="tx1"/>
                </a:solidFill>
              </a:rPr>
              <a:t> remote add </a:t>
            </a:r>
            <a:r>
              <a:rPr lang="en-US" altLang="ko-KR" sz="2000" dirty="0" smtClean="0">
                <a:solidFill>
                  <a:srgbClr val="0000FF"/>
                </a:solidFill>
              </a:rPr>
              <a:t>NAME REPO_URL</a:t>
            </a:r>
            <a:endParaRPr lang="en-US" altLang="ko-KR" sz="2000" dirty="0" smtClean="0"/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	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000" dirty="0" smtClean="0">
                <a:solidFill>
                  <a:schemeClr val="tx1"/>
                </a:solidFill>
              </a:rPr>
              <a:t> remote show</a:t>
            </a: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	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000" dirty="0" smtClean="0">
                <a:solidFill>
                  <a:schemeClr val="tx1"/>
                </a:solidFill>
              </a:rPr>
              <a:t> remote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rm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" name="그림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8080" y="1143000"/>
            <a:ext cx="6352920" cy="2057400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0200" y="3333240"/>
            <a:ext cx="6352920" cy="1695960"/>
          </a:xfrm>
          <a:prstGeom prst="rect">
            <a:avLst/>
          </a:prstGeom>
        </p:spPr>
      </p:pic>
      <p:pic>
        <p:nvPicPr>
          <p:cNvPr id="22" name="그림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0200" y="5119560"/>
            <a:ext cx="6352920" cy="1281240"/>
          </a:xfrm>
          <a:prstGeom prst="rect">
            <a:avLst/>
          </a:prstGeom>
        </p:spPr>
      </p:pic>
      <p:sp>
        <p:nvSpPr>
          <p:cNvPr id="23" name="CustomShape 4"/>
          <p:cNvSpPr/>
          <p:nvPr/>
        </p:nvSpPr>
        <p:spPr>
          <a:xfrm>
            <a:off x="4656960" y="1379880"/>
            <a:ext cx="176400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4" name="CustomShape 3"/>
          <p:cNvSpPr/>
          <p:nvPr/>
        </p:nvSpPr>
        <p:spPr>
          <a:xfrm>
            <a:off x="4612680" y="3584520"/>
            <a:ext cx="176400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5" name="CustomShape 2"/>
          <p:cNvSpPr/>
          <p:nvPr/>
        </p:nvSpPr>
        <p:spPr>
          <a:xfrm>
            <a:off x="4559760" y="5366160"/>
            <a:ext cx="115524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6" name="CustomShape 5"/>
          <p:cNvSpPr/>
          <p:nvPr/>
        </p:nvSpPr>
        <p:spPr>
          <a:xfrm>
            <a:off x="4596120" y="5852880"/>
            <a:ext cx="129528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834207" y="2381951"/>
            <a:ext cx="4233806" cy="2216862"/>
            <a:chOff x="24149378" y="8243298"/>
            <a:chExt cx="8661882" cy="453544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5985" y="9392493"/>
              <a:ext cx="5016137" cy="3135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064548" y="8811788"/>
              <a:ext cx="6746712" cy="3966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Svn</a:t>
              </a:r>
              <a:r>
                <a:rPr lang="ko-KR" altLang="en-US" sz="6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에서 </a:t>
              </a:r>
              <a:endParaRPr lang="en-US" altLang="ko-KR" sz="6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  <a:p>
              <a:r>
                <a:rPr lang="ko-KR" altLang="en-US" sz="6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옮겨가기</a:t>
              </a:r>
              <a:endParaRPr lang="ko-KR" altLang="en-US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149378" y="8243298"/>
              <a:ext cx="2043821" cy="380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4</a:t>
              </a:r>
              <a:endParaRPr lang="ko-KR" altLang="en-US" sz="1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815" b="81667"/>
          <a:stretch/>
        </p:blipFill>
        <p:spPr>
          <a:xfrm>
            <a:off x="5270500" y="0"/>
            <a:ext cx="3873500" cy="1257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815" b="81667"/>
          <a:stretch/>
        </p:blipFill>
        <p:spPr>
          <a:xfrm rot="10800000">
            <a:off x="6152" y="5600700"/>
            <a:ext cx="3873500" cy="1257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412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□ SVN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과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명령어 비교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2000" dirty="0" smtClean="0"/>
          </a:p>
          <a:p>
            <a:r>
              <a:rPr lang="ko-KR" altLang="en-US" sz="2000" dirty="0" smtClean="0"/>
              <a:t>	</a:t>
            </a:r>
            <a:r>
              <a:rPr lang="en-US" altLang="ko-KR" sz="2000" dirty="0" smtClean="0"/>
              <a:t>-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svnadmin</a:t>
            </a:r>
            <a:r>
              <a:rPr lang="en-US" altLang="ko-KR" sz="2000" dirty="0" smtClean="0">
                <a:solidFill>
                  <a:srgbClr val="FF0000"/>
                </a:solidFill>
              </a:rPr>
              <a:t> create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2000" dirty="0" smtClean="0">
                <a:solidFill>
                  <a:srgbClr val="0000FF"/>
                </a:solidFill>
              </a:rPr>
              <a:t> init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	-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svn</a:t>
            </a:r>
            <a:r>
              <a:rPr lang="en-US" altLang="ko-KR" sz="2000" dirty="0" smtClean="0">
                <a:solidFill>
                  <a:srgbClr val="FF0000"/>
                </a:solidFill>
              </a:rPr>
              <a:t> checkout </a:t>
            </a:r>
            <a:r>
              <a:rPr lang="en-US" altLang="ko-KR" sz="2000" dirty="0" smtClean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2000" dirty="0" smtClean="0">
                <a:solidFill>
                  <a:srgbClr val="0000FF"/>
                </a:solidFill>
              </a:rPr>
              <a:t> </a:t>
            </a:r>
            <a:r>
              <a:rPr lang="en-US" altLang="ko-KR" sz="2000" dirty="0" smtClean="0">
                <a:solidFill>
                  <a:srgbClr val="0000FF"/>
                </a:solidFill>
              </a:rPr>
              <a:t>clone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	-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svn</a:t>
            </a:r>
            <a:r>
              <a:rPr lang="en-US" altLang="ko-KR" sz="2000" dirty="0" smtClean="0">
                <a:solidFill>
                  <a:srgbClr val="FF0000"/>
                </a:solidFill>
              </a:rPr>
              <a:t> update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2000" dirty="0" smtClean="0">
                <a:solidFill>
                  <a:srgbClr val="0000FF"/>
                </a:solidFill>
              </a:rPr>
              <a:t> </a:t>
            </a:r>
            <a:r>
              <a:rPr lang="en-US" altLang="ko-KR" sz="2000" dirty="0" smtClean="0">
                <a:solidFill>
                  <a:srgbClr val="0000FF"/>
                </a:solidFill>
              </a:rPr>
              <a:t>pull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	-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svn</a:t>
            </a:r>
            <a:r>
              <a:rPr lang="en-US" altLang="ko-KR" sz="2000" dirty="0" smtClean="0">
                <a:solidFill>
                  <a:srgbClr val="FF0000"/>
                </a:solidFill>
              </a:rPr>
              <a:t> add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2000" dirty="0" smtClean="0">
                <a:solidFill>
                  <a:srgbClr val="0000FF"/>
                </a:solidFill>
              </a:rPr>
              <a:t> </a:t>
            </a:r>
            <a:r>
              <a:rPr lang="en-US" altLang="ko-KR" sz="2000" dirty="0" smtClean="0">
                <a:solidFill>
                  <a:srgbClr val="0000FF"/>
                </a:solidFill>
              </a:rPr>
              <a:t>add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	-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svn</a:t>
            </a:r>
            <a:r>
              <a:rPr lang="en-US" altLang="ko-KR" sz="2000" dirty="0" smtClean="0">
                <a:solidFill>
                  <a:srgbClr val="FF0000"/>
                </a:solidFill>
              </a:rPr>
              <a:t> commit </a:t>
            </a:r>
            <a:r>
              <a:rPr lang="en-US" altLang="ko-KR" sz="2000" dirty="0" smtClean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2000" dirty="0" smtClean="0">
                <a:solidFill>
                  <a:srgbClr val="0000FF"/>
                </a:solidFill>
              </a:rPr>
              <a:t> </a:t>
            </a:r>
            <a:r>
              <a:rPr lang="en-US" altLang="ko-KR" sz="2000" dirty="0" smtClean="0">
                <a:solidFill>
                  <a:srgbClr val="0000FF"/>
                </a:solidFill>
              </a:rPr>
              <a:t>add,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2000" dirty="0" smtClean="0">
                <a:solidFill>
                  <a:srgbClr val="0000FF"/>
                </a:solidFill>
              </a:rPr>
              <a:t> commit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	-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svn</a:t>
            </a:r>
            <a:r>
              <a:rPr lang="en-US" altLang="ko-KR" sz="2000" dirty="0" smtClean="0">
                <a:solidFill>
                  <a:srgbClr val="FF0000"/>
                </a:solidFill>
              </a:rPr>
              <a:t> status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2000" dirty="0" smtClean="0">
                <a:solidFill>
                  <a:srgbClr val="0000FF"/>
                </a:solidFill>
              </a:rPr>
              <a:t> </a:t>
            </a:r>
            <a:r>
              <a:rPr lang="en-US" altLang="ko-KR" sz="2000" dirty="0" smtClean="0">
                <a:solidFill>
                  <a:srgbClr val="0000FF"/>
                </a:solidFill>
              </a:rPr>
              <a:t>status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	-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svn</a:t>
            </a:r>
            <a:r>
              <a:rPr lang="en-US" altLang="ko-KR" sz="2000" dirty="0" smtClean="0">
                <a:solidFill>
                  <a:srgbClr val="FF0000"/>
                </a:solidFill>
              </a:rPr>
              <a:t> switch BRANCH </a:t>
            </a:r>
            <a:r>
              <a:rPr lang="en-US" altLang="ko-KR" sz="2000" dirty="0" smtClean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2000" dirty="0" smtClean="0">
                <a:solidFill>
                  <a:srgbClr val="0000FF"/>
                </a:solidFill>
              </a:rPr>
              <a:t> </a:t>
            </a:r>
            <a:r>
              <a:rPr lang="en-US" altLang="ko-KR" sz="2000" dirty="0" smtClean="0">
                <a:solidFill>
                  <a:srgbClr val="0000FF"/>
                </a:solidFill>
              </a:rPr>
              <a:t>checkout BRANCH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	-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svn</a:t>
            </a:r>
            <a:r>
              <a:rPr lang="en-US" altLang="ko-KR" sz="2000" dirty="0" smtClean="0">
                <a:solidFill>
                  <a:srgbClr val="FF0000"/>
                </a:solidFill>
              </a:rPr>
              <a:t> merge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2000" dirty="0" smtClean="0">
                <a:solidFill>
                  <a:srgbClr val="0000FF"/>
                </a:solidFill>
              </a:rPr>
              <a:t> </a:t>
            </a:r>
            <a:r>
              <a:rPr lang="en-US" altLang="ko-KR" sz="2000" dirty="0" smtClean="0">
                <a:solidFill>
                  <a:srgbClr val="0000FF"/>
                </a:solidFill>
              </a:rPr>
              <a:t>merge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	-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svn</a:t>
            </a:r>
            <a:r>
              <a:rPr lang="en-US" altLang="ko-KR" sz="2000" dirty="0" smtClean="0">
                <a:solidFill>
                  <a:srgbClr val="FF0000"/>
                </a:solidFill>
              </a:rPr>
              <a:t> revert FILE </a:t>
            </a:r>
            <a:r>
              <a:rPr lang="en-US" altLang="ko-KR" sz="2000" dirty="0" smtClean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2000" dirty="0" smtClean="0">
                <a:solidFill>
                  <a:srgbClr val="0000FF"/>
                </a:solidFill>
              </a:rPr>
              <a:t> </a:t>
            </a:r>
            <a:r>
              <a:rPr lang="en-US" altLang="ko-KR" sz="2000" dirty="0" smtClean="0">
                <a:solidFill>
                  <a:srgbClr val="0000FF"/>
                </a:solidFill>
              </a:rPr>
              <a:t>checkout </a:t>
            </a:r>
            <a:r>
              <a:rPr lang="en-US" altLang="ko-KR" sz="2000" dirty="0" smtClean="0">
                <a:solidFill>
                  <a:srgbClr val="0000FF"/>
                </a:solidFill>
              </a:rPr>
              <a:t>FILE</a:t>
            </a: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3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□ SVN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서버 이용하기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git-svn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설치</a:t>
            </a: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	</a:t>
            </a:r>
            <a:r>
              <a:rPr lang="ko-KR" altLang="en-US" sz="1600" dirty="0" smtClean="0">
                <a:solidFill>
                  <a:schemeClr val="tx1"/>
                </a:solidFill>
              </a:rPr>
              <a:t>☞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svn</a:t>
            </a:r>
            <a:r>
              <a:rPr lang="en-US" altLang="ko-KR" sz="1600" dirty="0" smtClean="0">
                <a:solidFill>
                  <a:srgbClr val="0000FF"/>
                </a:solidFill>
              </a:rPr>
              <a:t> --version</a:t>
            </a:r>
            <a:endParaRPr lang="en-US" altLang="ko-KR" sz="1600" dirty="0" smtClean="0"/>
          </a:p>
          <a:p>
            <a:r>
              <a:rPr lang="en-US" altLang="ko-KR" sz="1600" dirty="0" smtClean="0"/>
              <a:t>	</a:t>
            </a:r>
            <a:r>
              <a:rPr lang="en-US" altLang="ko-KR" sz="1600" dirty="0" smtClean="0"/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☞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sudo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smtClean="0">
                <a:solidFill>
                  <a:srgbClr val="0000FF"/>
                </a:solidFill>
              </a:rPr>
              <a:t>apt-get install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git-svn</a:t>
            </a:r>
            <a:endParaRPr lang="en-US" altLang="ko-KR" sz="1600" dirty="0" smtClean="0"/>
          </a:p>
          <a:p>
            <a:r>
              <a:rPr lang="en-US" altLang="ko-KR" sz="1600" dirty="0" smtClean="0"/>
              <a:t>		</a:t>
            </a:r>
            <a:r>
              <a:rPr lang="ko-KR" altLang="en-US" sz="1600" dirty="0" smtClean="0">
                <a:solidFill>
                  <a:schemeClr val="tx1"/>
                </a:solidFill>
              </a:rPr>
              <a:t>☞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sudo</a:t>
            </a:r>
            <a:r>
              <a:rPr lang="en-US" altLang="ko-KR" sz="1600" dirty="0" smtClean="0">
                <a:solidFill>
                  <a:srgbClr val="0000FF"/>
                </a:solidFill>
              </a:rPr>
              <a:t> apt-get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installl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smtClean="0">
                <a:solidFill>
                  <a:srgbClr val="0000FF"/>
                </a:solidFill>
              </a:rPr>
              <a:t>subversion-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perl</a:t>
            </a:r>
            <a:endParaRPr lang="en-US" altLang="ko-KR" sz="1600" dirty="0" smtClean="0"/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	- </a:t>
            </a:r>
            <a:r>
              <a:rPr lang="ko-KR" altLang="en-US" sz="2000" dirty="0" smtClean="0">
                <a:solidFill>
                  <a:schemeClr val="tx1"/>
                </a:solidFill>
              </a:rPr>
              <a:t>저장소 가져오기</a:t>
            </a: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	</a:t>
            </a:r>
            <a:r>
              <a:rPr lang="ko-KR" altLang="en-US" sz="1600" dirty="0" smtClean="0">
                <a:solidFill>
                  <a:schemeClr val="tx1"/>
                </a:solidFill>
              </a:rPr>
              <a:t>☞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svn</a:t>
            </a:r>
            <a:r>
              <a:rPr lang="en-US" altLang="ko-KR" sz="1600" dirty="0" smtClean="0">
                <a:solidFill>
                  <a:srgbClr val="0000FF"/>
                </a:solidFill>
              </a:rPr>
              <a:t> clone --prefix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svn</a:t>
            </a:r>
            <a:r>
              <a:rPr lang="en-US" altLang="ko-KR" sz="1600" dirty="0" smtClean="0">
                <a:solidFill>
                  <a:srgbClr val="0000FF"/>
                </a:solidFill>
              </a:rPr>
              <a:t>/ -s svn://URL</a:t>
            </a:r>
            <a:endParaRPr lang="en-US" altLang="ko-KR" sz="1600" dirty="0" smtClean="0"/>
          </a:p>
          <a:p>
            <a:r>
              <a:rPr lang="en-US" altLang="ko-KR" sz="1600" dirty="0" smtClean="0"/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☞ -b, -t, -T</a:t>
            </a:r>
            <a:r>
              <a:rPr lang="ko-KR" altLang="en-US" sz="1600" dirty="0" smtClean="0">
                <a:solidFill>
                  <a:schemeClr val="tx1"/>
                </a:solidFill>
              </a:rPr>
              <a:t>옵션을 이용하여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브랜치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태그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트렁크 위치 지정</a:t>
            </a:r>
          </a:p>
          <a:p>
            <a:endParaRPr lang="ko-KR" altLang="en-US" sz="12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</a:rPr>
              <a:t>최신상태 유지하기</a:t>
            </a: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	</a:t>
            </a:r>
            <a:r>
              <a:rPr lang="ko-KR" altLang="en-US" sz="1600" dirty="0" smtClean="0">
                <a:solidFill>
                  <a:schemeClr val="tx1"/>
                </a:solidFill>
              </a:rPr>
              <a:t>☞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svn</a:t>
            </a:r>
            <a:r>
              <a:rPr lang="en-US" altLang="ko-KR" sz="1600" dirty="0" smtClean="0">
                <a:solidFill>
                  <a:srgbClr val="0000FF"/>
                </a:solidFill>
              </a:rPr>
              <a:t> fetch →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1600" dirty="0" smtClean="0">
                <a:solidFill>
                  <a:srgbClr val="0000FF"/>
                </a:solidFill>
              </a:rPr>
              <a:t> rebase</a:t>
            </a:r>
            <a:endParaRPr lang="en-US" altLang="ko-KR" sz="1600" dirty="0" smtClean="0"/>
          </a:p>
          <a:p>
            <a:r>
              <a:rPr lang="en-US" altLang="ko-KR" sz="1600" dirty="0" smtClean="0"/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☞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svn</a:t>
            </a:r>
            <a:r>
              <a:rPr lang="en-US" altLang="ko-KR" sz="1600" dirty="0" smtClean="0">
                <a:solidFill>
                  <a:srgbClr val="0000FF"/>
                </a:solidFill>
              </a:rPr>
              <a:t> rebase</a:t>
            </a:r>
            <a:endParaRPr lang="en-US" altLang="ko-KR" sz="1600" dirty="0" smtClean="0"/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	- SVN</a:t>
            </a:r>
            <a:r>
              <a:rPr lang="ko-KR" altLang="en-US" sz="2000" dirty="0" smtClean="0">
                <a:solidFill>
                  <a:schemeClr val="tx1"/>
                </a:solidFill>
              </a:rPr>
              <a:t>에 푸싱하기</a:t>
            </a: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	</a:t>
            </a:r>
            <a:r>
              <a:rPr lang="ko-KR" altLang="en-US" sz="1600" dirty="0" smtClean="0">
                <a:solidFill>
                  <a:schemeClr val="tx1"/>
                </a:solidFill>
              </a:rPr>
              <a:t>☞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git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svn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dcommit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3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□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Git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Hub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이용하기</a:t>
            </a:r>
            <a:endParaRPr lang="ko-KR" altLang="en-US" sz="2000" dirty="0" smtClean="0">
              <a:solidFill>
                <a:schemeClr val="tx1"/>
              </a:solidFill>
            </a:endParaRPr>
          </a:p>
          <a:p>
            <a:endParaRPr lang="ko-KR" altLang="en-US" sz="2000" dirty="0" smtClean="0"/>
          </a:p>
          <a:p>
            <a:r>
              <a:rPr lang="ko-KR" altLang="en-US" sz="2000" b="1" dirty="0" smtClean="0"/>
              <a:t>	</a:t>
            </a:r>
            <a:r>
              <a:rPr lang="en-US" altLang="ko-KR" sz="2000" b="1" dirty="0" smtClean="0"/>
              <a:t>- </a:t>
            </a:r>
            <a:r>
              <a:rPr lang="en-US" altLang="ko-KR" sz="2000" b="1" dirty="0" smtClean="0">
                <a:hlinkClick r:id="rId2"/>
              </a:rPr>
              <a:t>http://github.com</a:t>
            </a:r>
            <a:r>
              <a:rPr lang="ko-KR" altLang="en-US" sz="2000" dirty="0" smtClean="0"/>
              <a:t>  </a:t>
            </a:r>
            <a:r>
              <a:rPr lang="ko-KR" altLang="en-US" sz="2000" dirty="0" smtClean="0">
                <a:solidFill>
                  <a:schemeClr val="tx1"/>
                </a:solidFill>
              </a:rPr>
              <a:t>회원가입</a:t>
            </a:r>
          </a:p>
          <a:p>
            <a:endParaRPr lang="ko-KR" altLang="en-US" sz="2000" dirty="0" smtClean="0"/>
          </a:p>
          <a:p>
            <a:r>
              <a:rPr lang="ko-KR" altLang="en-US" sz="2000" dirty="0" smtClean="0"/>
              <a:t>	</a:t>
            </a:r>
            <a:r>
              <a:rPr lang="en-US" altLang="ko-KR" sz="2000" dirty="0" smtClean="0"/>
              <a:t>-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ssh-keygen</a:t>
            </a:r>
            <a:r>
              <a:rPr lang="ko-KR" altLang="en-US" sz="2000" dirty="0" smtClean="0">
                <a:solidFill>
                  <a:srgbClr val="0000FF"/>
                </a:solidFill>
              </a:rPr>
              <a:t> </a:t>
            </a:r>
            <a:r>
              <a:rPr lang="en-US" altLang="ko-KR" sz="2000" dirty="0" smtClean="0">
                <a:solidFill>
                  <a:srgbClr val="0000FF"/>
                </a:solidFill>
              </a:rPr>
              <a:t>-t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rsa</a:t>
            </a:r>
            <a:r>
              <a:rPr lang="ko-KR" altLang="en-US" sz="2000" dirty="0" smtClean="0">
                <a:solidFill>
                  <a:srgbClr val="0000FF"/>
                </a:solidFill>
              </a:rPr>
              <a:t> </a:t>
            </a:r>
            <a:r>
              <a:rPr lang="en-US" altLang="ko-KR" sz="2000" dirty="0" smtClean="0">
                <a:solidFill>
                  <a:srgbClr val="0000FF"/>
                </a:solidFill>
              </a:rPr>
              <a:t>-C EMAIL_NAME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: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ssh</a:t>
            </a:r>
            <a:r>
              <a:rPr lang="en-US" altLang="ko-KR" sz="2000" dirty="0" smtClean="0">
                <a:solidFill>
                  <a:schemeClr val="tx1"/>
                </a:solidFill>
              </a:rPr>
              <a:t>-key </a:t>
            </a:r>
            <a:r>
              <a:rPr lang="ko-KR" altLang="en-US" sz="2000" dirty="0" smtClean="0">
                <a:solidFill>
                  <a:schemeClr val="tx1"/>
                </a:solidFill>
              </a:rPr>
              <a:t>생성</a:t>
            </a: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github</a:t>
            </a:r>
            <a:r>
              <a:rPr lang="ko-KR" altLang="en-US" sz="2000" dirty="0" smtClean="0">
                <a:solidFill>
                  <a:schemeClr val="tx1"/>
                </a:solidFill>
              </a:rPr>
              <a:t> 홈페이지에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ssh</a:t>
            </a:r>
            <a:r>
              <a:rPr lang="en-US" altLang="ko-KR" sz="2000" dirty="0" smtClean="0">
                <a:solidFill>
                  <a:schemeClr val="tx1"/>
                </a:solidFill>
              </a:rPr>
              <a:t>-key </a:t>
            </a:r>
            <a:r>
              <a:rPr lang="ko-KR" altLang="en-US" sz="2000" dirty="0" smtClean="0">
                <a:solidFill>
                  <a:schemeClr val="tx1"/>
                </a:solidFill>
              </a:rPr>
              <a:t>등록</a:t>
            </a: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github</a:t>
            </a:r>
            <a:r>
              <a:rPr lang="ko-KR" altLang="en-US" sz="2000" dirty="0" smtClean="0">
                <a:solidFill>
                  <a:schemeClr val="tx1"/>
                </a:solidFill>
              </a:rPr>
              <a:t>에 원격 저장소를 생성</a:t>
            </a:r>
          </a:p>
          <a:p>
            <a:endParaRPr lang="ko-KR" altLang="en-US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git</a:t>
            </a:r>
            <a:r>
              <a:rPr lang="ko-KR" altLang="en-US" sz="2000" dirty="0" smtClean="0">
                <a:solidFill>
                  <a:schemeClr val="tx1"/>
                </a:solidFill>
              </a:rPr>
              <a:t>명령어를 이용하여 원격저장소에 등록하거나 가져올 수 있다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3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3200" b="1" dirty="0" smtClean="0">
                <a:solidFill>
                  <a:schemeClr val="tx1"/>
                </a:solidFill>
              </a:rPr>
              <a:t>GIT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의 역사</a:t>
            </a: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r>
              <a:rPr lang="en-US" altLang="ko-KR" sz="2400" b="1" dirty="0" smtClean="0">
                <a:solidFill>
                  <a:schemeClr val="tx1"/>
                </a:solidFill>
                <a:latin typeface="+mn-ea"/>
              </a:rPr>
              <a:t>1991~2002</a:t>
            </a:r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Linux </a:t>
            </a:r>
            <a:r>
              <a:rPr lang="ko-KR" altLang="en-US" sz="2400" dirty="0" err="1" smtClean="0">
                <a:solidFill>
                  <a:schemeClr val="tx1"/>
                </a:solidFill>
                <a:latin typeface="+mn-ea"/>
              </a:rPr>
              <a:t>커널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 유지보수는 소프트웨어의 패치와 압축된 형식으로 전달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400" b="1" dirty="0" smtClean="0">
                <a:solidFill>
                  <a:schemeClr val="tx1"/>
                </a:solidFill>
                <a:latin typeface="+mn-ea"/>
              </a:rPr>
              <a:t>2002 : 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Linux </a:t>
            </a:r>
            <a:r>
              <a:rPr lang="ko-KR" altLang="en-US" sz="2400" dirty="0" err="1" smtClean="0">
                <a:solidFill>
                  <a:schemeClr val="tx1"/>
                </a:solidFill>
                <a:latin typeface="+mn-ea"/>
              </a:rPr>
              <a:t>커널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 프로젝트는 </a:t>
            </a:r>
            <a:r>
              <a:rPr lang="en-US" altLang="ko-KR" sz="2400" dirty="0" err="1" smtClean="0">
                <a:solidFill>
                  <a:schemeClr val="tx1"/>
                </a:solidFill>
                <a:latin typeface="+mn-ea"/>
              </a:rPr>
              <a:t>BitKeeper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라는 분산 버전 컨트롤 시스템을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(DVCS)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사용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400" b="1" dirty="0" smtClean="0">
                <a:solidFill>
                  <a:schemeClr val="tx1"/>
                </a:solidFill>
                <a:latin typeface="+mn-ea"/>
              </a:rPr>
              <a:t>2005</a:t>
            </a:r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Linux </a:t>
            </a:r>
            <a:r>
              <a:rPr lang="ko-KR" altLang="en-US" sz="2400" dirty="0" err="1" smtClean="0">
                <a:solidFill>
                  <a:schemeClr val="tx1"/>
                </a:solidFill>
                <a:latin typeface="+mn-ea"/>
              </a:rPr>
              <a:t>커널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 개발자 커뮤니티와 </a:t>
            </a:r>
            <a:r>
              <a:rPr lang="en-US" altLang="ko-KR" sz="2400" dirty="0" err="1" smtClean="0">
                <a:solidFill>
                  <a:schemeClr val="tx1"/>
                </a:solidFill>
                <a:latin typeface="+mn-ea"/>
              </a:rPr>
              <a:t>BitKeeper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를 개발한 회사와의 관계가 나빠짐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. Linux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개발자 커뮤니티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대표주자 </a:t>
            </a:r>
            <a:r>
              <a:rPr lang="en-US" altLang="ko-KR" sz="2400" dirty="0" err="1" smtClean="0">
                <a:solidFill>
                  <a:schemeClr val="tx1"/>
                </a:solidFill>
                <a:latin typeface="+mn-ea"/>
              </a:rPr>
              <a:t>Linus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dirty="0" err="1" smtClean="0">
                <a:solidFill>
                  <a:schemeClr val="tx1"/>
                </a:solidFill>
                <a:latin typeface="+mn-ea"/>
              </a:rPr>
              <a:t>Torvalds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2400" dirty="0" err="1" smtClean="0">
                <a:solidFill>
                  <a:schemeClr val="tx1"/>
                </a:solidFill>
                <a:latin typeface="+mn-ea"/>
              </a:rPr>
              <a:t>BitKeeper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를 대체할 무료의 분산 버전 컨트롤 시스템을 개발하기 시작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3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" name="그림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040" y="1277640"/>
            <a:ext cx="8001000" cy="4963680"/>
          </a:xfrm>
          <a:prstGeom prst="rect">
            <a:avLst/>
          </a:prstGeom>
        </p:spPr>
      </p:pic>
      <p:sp>
        <p:nvSpPr>
          <p:cNvPr id="21" name="CustomShape 2"/>
          <p:cNvSpPr/>
          <p:nvPr/>
        </p:nvSpPr>
        <p:spPr>
          <a:xfrm>
            <a:off x="6594840" y="1893960"/>
            <a:ext cx="83124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2" name="CustomShape 5"/>
          <p:cNvSpPr/>
          <p:nvPr/>
        </p:nvSpPr>
        <p:spPr>
          <a:xfrm>
            <a:off x="2953440" y="2873520"/>
            <a:ext cx="3034800" cy="21312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3" name="CustomShape 4"/>
          <p:cNvSpPr/>
          <p:nvPr/>
        </p:nvSpPr>
        <p:spPr>
          <a:xfrm>
            <a:off x="2953080" y="3367080"/>
            <a:ext cx="2894040" cy="8838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4" name="CustomShape 3"/>
          <p:cNvSpPr/>
          <p:nvPr/>
        </p:nvSpPr>
        <p:spPr>
          <a:xfrm>
            <a:off x="1180080" y="4681080"/>
            <a:ext cx="96300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기초사용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3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1" name="그림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1114920"/>
            <a:ext cx="8229600" cy="5285880"/>
          </a:xfrm>
          <a:prstGeom prst="rect">
            <a:avLst/>
          </a:prstGeom>
        </p:spPr>
      </p:pic>
      <p:sp>
        <p:nvSpPr>
          <p:cNvPr id="22" name="CustomShape 2"/>
          <p:cNvSpPr/>
          <p:nvPr/>
        </p:nvSpPr>
        <p:spPr>
          <a:xfrm>
            <a:off x="3429000" y="4145400"/>
            <a:ext cx="2435760" cy="205452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75975" y="2185197"/>
            <a:ext cx="5016137" cy="3135086"/>
            <a:chOff x="2075806" y="2348880"/>
            <a:chExt cx="5016137" cy="313508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806" y="2348880"/>
              <a:ext cx="5016137" cy="313508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681203" y="2506778"/>
              <a:ext cx="178125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Q</a:t>
              </a:r>
              <a:r>
                <a:rPr lang="en-US" altLang="ko-KR" sz="3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&amp;</a:t>
              </a:r>
              <a:r>
                <a:rPr lang="en-US" altLang="ko-KR" sz="7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A</a:t>
              </a:r>
              <a:endParaRPr lang="ko-KR" altLang="en-US" sz="7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b="81481"/>
          <a:stretch/>
        </p:blipFill>
        <p:spPr>
          <a:xfrm>
            <a:off x="571500" y="0"/>
            <a:ext cx="8572500" cy="127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815" b="81667"/>
          <a:stretch/>
        </p:blipFill>
        <p:spPr>
          <a:xfrm rot="10800000">
            <a:off x="6152" y="5600700"/>
            <a:ext cx="3873500" cy="1257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63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75975" y="2185197"/>
            <a:ext cx="5016137" cy="3135086"/>
            <a:chOff x="2075806" y="2348880"/>
            <a:chExt cx="5016137" cy="313508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806" y="2348880"/>
              <a:ext cx="5016137" cy="313508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269150" y="2506778"/>
              <a:ext cx="46053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Thank you</a:t>
              </a:r>
              <a:endParaRPr lang="ko-KR" altLang="en-US" sz="7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b="81481"/>
          <a:stretch/>
        </p:blipFill>
        <p:spPr>
          <a:xfrm>
            <a:off x="571500" y="0"/>
            <a:ext cx="8572500" cy="127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815" b="81667"/>
          <a:stretch/>
        </p:blipFill>
        <p:spPr>
          <a:xfrm rot="10800000">
            <a:off x="6152" y="5600700"/>
            <a:ext cx="3873500" cy="1257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57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ko-KR" altLang="en-US" sz="3200" b="1" dirty="0" smtClean="0">
                <a:solidFill>
                  <a:schemeClr val="tx1"/>
                </a:solidFill>
              </a:rPr>
              <a:t>개발 목표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r>
              <a:rPr lang="ko-KR" altLang="en-US" sz="2400" dirty="0" smtClean="0">
                <a:solidFill>
                  <a:schemeClr val="tx1"/>
                </a:solidFill>
              </a:rPr>
              <a:t>속도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r>
              <a:rPr lang="ko-KR" altLang="en-US" sz="2400" dirty="0" smtClean="0">
                <a:solidFill>
                  <a:schemeClr val="tx1"/>
                </a:solidFill>
              </a:rPr>
              <a:t>디자인의 간결함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tx1"/>
                </a:solidFill>
              </a:rPr>
              <a:t>Non-linear </a:t>
            </a:r>
            <a:r>
              <a:rPr lang="ko-KR" altLang="en-US" sz="2400" dirty="0" smtClean="0">
                <a:solidFill>
                  <a:schemeClr val="tx1"/>
                </a:solidFill>
              </a:rPr>
              <a:t>하지 않은 개발에 대한 강력한 지원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	- </a:t>
            </a:r>
            <a:r>
              <a:rPr lang="ko-KR" altLang="en-US" sz="2400" dirty="0" smtClean="0">
                <a:solidFill>
                  <a:schemeClr val="tx1"/>
                </a:solidFill>
              </a:rPr>
              <a:t>수천 개의 </a:t>
            </a:r>
            <a:r>
              <a:rPr lang="en-US" altLang="ko-KR" sz="2400" dirty="0" smtClean="0">
                <a:solidFill>
                  <a:schemeClr val="tx1"/>
                </a:solidFill>
              </a:rPr>
              <a:t>branch</a:t>
            </a:r>
            <a:r>
              <a:rPr lang="ko-KR" altLang="en-US" sz="2400" dirty="0" smtClean="0">
                <a:solidFill>
                  <a:schemeClr val="tx1"/>
                </a:solidFill>
              </a:rPr>
              <a:t>들을 지원할 수 있도록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4) </a:t>
            </a:r>
            <a:r>
              <a:rPr lang="ko-KR" altLang="en-US" sz="2400" dirty="0" smtClean="0">
                <a:solidFill>
                  <a:schemeClr val="tx1"/>
                </a:solidFill>
              </a:rPr>
              <a:t>완전한 분산 시스템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5) Linux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커널과</a:t>
            </a:r>
            <a:r>
              <a:rPr lang="ko-KR" altLang="en-US" sz="2400" dirty="0" smtClean="0">
                <a:solidFill>
                  <a:schemeClr val="tx1"/>
                </a:solidFill>
              </a:rPr>
              <a:t> 같은 매우 큰 프로젝트를 효율적으로 관리 할 수 있는 시스템 </a:t>
            </a:r>
            <a:r>
              <a:rPr lang="en-US" altLang="ko-KR" sz="2400" dirty="0" smtClean="0">
                <a:solidFill>
                  <a:schemeClr val="tx1"/>
                </a:solidFill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</a:rPr>
              <a:t>속도와 데이터의 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3200" b="1" dirty="0" smtClean="0">
                <a:solidFill>
                  <a:schemeClr val="tx1"/>
                </a:solidFill>
              </a:rPr>
              <a:t>GIT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을 버전관리로 채택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사용하는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project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GIT</a:t>
            </a: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Linux Kernel</a:t>
            </a: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Perl</a:t>
            </a: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Eclipse</a:t>
            </a: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Gnome</a:t>
            </a: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KDE</a:t>
            </a: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Qt</a:t>
            </a: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Ruby on Rails</a:t>
            </a: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Android</a:t>
            </a: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2">
                    <a:lumMod val="10000"/>
                  </a:schemeClr>
                </a:solidFill>
              </a:rPr>
              <a:t>Debian</a:t>
            </a:r>
            <a:endParaRPr lang="en-US" altLang="ko-KR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AutoNum type="arabicParenR"/>
            </a:pP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 X.org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732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834207" y="2381951"/>
            <a:ext cx="4313956" cy="2094097"/>
            <a:chOff x="24149378" y="8243298"/>
            <a:chExt cx="8825860" cy="428428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ackgroundRemoval t="9019" b="89125" l="2651" r="96272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5985" y="9392493"/>
              <a:ext cx="5016137" cy="3135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064548" y="8811788"/>
              <a:ext cx="6910690" cy="207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GIT </a:t>
              </a:r>
              <a:r>
                <a:rPr lang="ko-KR" altLang="en-US" sz="6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FA452"/>
                  </a:solidFill>
                  <a:latin typeface="-윤고딕330" pitchFamily="18" charset="-127"/>
                  <a:ea typeface="-윤고딕330" pitchFamily="18" charset="-127"/>
                </a:rPr>
                <a:t>특징</a:t>
              </a:r>
              <a:endParaRPr lang="ko-KR" altLang="en-US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149378" y="8243298"/>
              <a:ext cx="2043821" cy="380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2</a:t>
              </a:r>
              <a:endParaRPr lang="ko-KR" altLang="en-US" sz="1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815" b="81667"/>
          <a:stretch/>
        </p:blipFill>
        <p:spPr>
          <a:xfrm>
            <a:off x="5270500" y="0"/>
            <a:ext cx="3873500" cy="1257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0" b="23340" l="56172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815" b="81667"/>
          <a:stretch/>
        </p:blipFill>
        <p:spPr>
          <a:xfrm rot="10800000">
            <a:off x="6152" y="5600700"/>
            <a:ext cx="3873500" cy="1257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98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51520" y="332656"/>
            <a:ext cx="8568952" cy="6192688"/>
          </a:xfrm>
          <a:prstGeom prst="roundRect">
            <a:avLst>
              <a:gd name="adj" fmla="val 5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3200" b="1" dirty="0" smtClean="0">
                <a:solidFill>
                  <a:schemeClr val="tx1"/>
                </a:solidFill>
              </a:rPr>
              <a:t>용어정리</a:t>
            </a:r>
            <a:endParaRPr lang="en-US" altLang="ko-KR" sz="32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b="1" dirty="0" smtClean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r>
              <a:rPr lang="ko-KR" altLang="ko-KR" sz="2400" dirty="0" smtClean="0">
                <a:solidFill>
                  <a:schemeClr val="tx1"/>
                </a:solidFill>
              </a:rPr>
              <a:t>저장소</a:t>
            </a:r>
            <a:r>
              <a:rPr lang="en-US" altLang="ko-KR" sz="2400" dirty="0" smtClean="0">
                <a:solidFill>
                  <a:schemeClr val="tx1"/>
                </a:solidFill>
              </a:rPr>
              <a:t>(Repository) : </a:t>
            </a:r>
            <a:r>
              <a:rPr lang="ko-KR" altLang="en-US" sz="2400" dirty="0" smtClean="0">
                <a:solidFill>
                  <a:schemeClr val="tx1"/>
                </a:solidFill>
              </a:rPr>
              <a:t>사용자가 변경한 모든 내용을 추적하는 공간</a:t>
            </a:r>
            <a:r>
              <a:rPr lang="en-US" altLang="ko-KR" sz="2400" dirty="0" smtClean="0">
                <a:solidFill>
                  <a:schemeClr val="tx1"/>
                </a:solidFill>
              </a:rPr>
              <a:t>. </a:t>
            </a:r>
            <a:r>
              <a:rPr lang="ko-KR" altLang="ko-KR" sz="2400" dirty="0" smtClean="0">
                <a:solidFill>
                  <a:schemeClr val="tx1"/>
                </a:solidFill>
              </a:rPr>
              <a:t>현재 상태는 물론이고 변경사항을 설명하는 텍스트 로그메시지까지 저장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lvl="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en-US" altLang="ko-KR" sz="2400" dirty="0" smtClean="0">
                <a:solidFill>
                  <a:schemeClr val="tx1"/>
                </a:solidFill>
              </a:rPr>
              <a:t>2. </a:t>
            </a:r>
            <a:r>
              <a:rPr lang="ko-KR" altLang="ko-KR" sz="2400" dirty="0" smtClean="0">
                <a:solidFill>
                  <a:schemeClr val="tx1"/>
                </a:solidFill>
              </a:rPr>
              <a:t>작업 트리</a:t>
            </a:r>
            <a:r>
              <a:rPr lang="en-US" altLang="ko-KR" sz="2400" dirty="0" smtClean="0">
                <a:solidFill>
                  <a:schemeClr val="tx1"/>
                </a:solidFill>
              </a:rPr>
              <a:t>(Working Tree) : </a:t>
            </a:r>
            <a:r>
              <a:rPr lang="ko-KR" altLang="ko-KR" sz="2400" dirty="0" smtClean="0">
                <a:solidFill>
                  <a:schemeClr val="tx1"/>
                </a:solidFill>
              </a:rPr>
              <a:t>저장소를 어느 한 시점을 바라보는 작업자의 현재 시점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lvl="0" indent="-457200"/>
            <a:r>
              <a:rPr lang="en-US" altLang="ko-KR" sz="2400" dirty="0" smtClean="0">
                <a:solidFill>
                  <a:schemeClr val="tx1"/>
                </a:solidFill>
              </a:rPr>
              <a:t>3. </a:t>
            </a:r>
            <a:r>
              <a:rPr lang="ko-KR" altLang="ko-KR" sz="2400" dirty="0" smtClean="0">
                <a:solidFill>
                  <a:schemeClr val="tx1"/>
                </a:solidFill>
              </a:rPr>
              <a:t>체크아웃</a:t>
            </a:r>
            <a:r>
              <a:rPr lang="en-US" altLang="ko-KR" sz="2400" dirty="0" smtClean="0">
                <a:solidFill>
                  <a:schemeClr val="tx1"/>
                </a:solidFill>
              </a:rPr>
              <a:t>(Checkout) : </a:t>
            </a:r>
            <a:r>
              <a:rPr lang="ko-KR" altLang="ko-KR" sz="2400" dirty="0" smtClean="0">
                <a:solidFill>
                  <a:schemeClr val="tx1"/>
                </a:solidFill>
              </a:rPr>
              <a:t>작업자의 작업</a:t>
            </a: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r>
              <a:rPr lang="ko-KR" altLang="ko-KR" sz="2400" dirty="0" err="1" smtClean="0">
                <a:solidFill>
                  <a:schemeClr val="tx1"/>
                </a:solidFill>
              </a:rPr>
              <a:t>트리를</a:t>
            </a:r>
            <a:r>
              <a:rPr lang="ko-KR" altLang="ko-KR" sz="2400" dirty="0" smtClean="0">
                <a:solidFill>
                  <a:schemeClr val="tx1"/>
                </a:solidFill>
              </a:rPr>
              <a:t> 저장소의 특정 시점과 일치하도록 변경하는 작업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 marL="457200" lvl="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lvl="0" indent="-457200"/>
            <a:endParaRPr lang="en-US" altLang="ko-KR" sz="2400" dirty="0" smtClean="0">
              <a:solidFill>
                <a:schemeClr val="tx1"/>
              </a:solidFill>
            </a:endParaRPr>
          </a:p>
          <a:p>
            <a:pPr marL="457200" lvl="0" indent="-457200"/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019" b="89125" l="2651" r="9627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2031"/>
            <a:ext cx="1488082" cy="930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91" y="38015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특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징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559746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22758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5770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8783" y="512297"/>
            <a:ext cx="0" cy="288000"/>
          </a:xfrm>
          <a:prstGeom prst="line">
            <a:avLst/>
          </a:prstGeom>
          <a:ln>
            <a:solidFill>
              <a:srgbClr val="7FA4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2932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소개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6478" y="51732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GIT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특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징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0024" y="5173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기초사용법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3570" y="519063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Svn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A452"/>
                </a:solidFill>
                <a:latin typeface="-윤고딕330" pitchFamily="18" charset="-127"/>
                <a:ea typeface="-윤고딕330" pitchFamily="18" charset="-127"/>
              </a:rPr>
              <a:t>에서 옮겨가기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A452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9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1944</Words>
  <Application>Microsoft Office PowerPoint</Application>
  <PresentationFormat>화면 슬라이드 쇼(4:3)</PresentationFormat>
  <Paragraphs>755</Paragraphs>
  <Slides>53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Xnote</dc:creator>
  <cp:lastModifiedBy>charles</cp:lastModifiedBy>
  <cp:revision>603</cp:revision>
  <dcterms:created xsi:type="dcterms:W3CDTF">2011-07-02T01:25:55Z</dcterms:created>
  <dcterms:modified xsi:type="dcterms:W3CDTF">2011-08-08T03:11:18Z</dcterms:modified>
</cp:coreProperties>
</file>